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</p:sldIdLst>
  <p:sldSz cy="9906000" cx="6858000"/>
  <p:notesSz cx="6797675" cy="9928225"/>
  <p:embeddedFontLst>
    <p:embeddedFont>
      <p:font typeface="Tahoma"/>
      <p:regular r:id="rId7"/>
      <p:bold r:id="rId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GoogleSlidesCustomDataVersion2">
      <go:slidesCustomData xmlns:go="http://customooxmlschemas.google.com/" r:id="rId9" roundtripDataSignature="AMtx7mhrYleYklibCmyB9HapoAS738Fsy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12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Tahoma-regular.fntdata"/><Relationship Id="rId8" Type="http://schemas.openxmlformats.org/officeDocument/2006/relationships/font" Target="fonts/Tahoma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46400" cy="498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49688" y="0"/>
            <a:ext cx="2946400" cy="498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239963" y="1241425"/>
            <a:ext cx="2317750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29750"/>
            <a:ext cx="2946400" cy="4984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pl-P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2239963" y="1241425"/>
            <a:ext cx="2317800" cy="3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79450" y="4778375"/>
            <a:ext cx="5438700" cy="39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49688" y="9429750"/>
            <a:ext cx="2946300" cy="49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ajd tytułowy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514350" y="3077283"/>
            <a:ext cx="5829300" cy="2123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028700" y="5613400"/>
            <a:ext cx="4800600" cy="25315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i tekst pionowy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2"/>
          <p:cNvSpPr txBox="1"/>
          <p:nvPr>
            <p:ph idx="1" type="body"/>
          </p:nvPr>
        </p:nvSpPr>
        <p:spPr>
          <a:xfrm rot="5400000">
            <a:off x="160249" y="2494053"/>
            <a:ext cx="6537502" cy="61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2"/>
          <p:cNvSpPr txBox="1"/>
          <p:nvPr>
            <p:ph idx="10" type="dt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1" type="ftr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2" type="sldNum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pionowy i teks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/>
          <p:nvPr>
            <p:ph type="title"/>
          </p:nvPr>
        </p:nvSpPr>
        <p:spPr>
          <a:xfrm rot="5400000">
            <a:off x="1517474" y="3851277"/>
            <a:ext cx="8452202" cy="1543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3"/>
          <p:cNvSpPr txBox="1"/>
          <p:nvPr>
            <p:ph idx="1" type="body"/>
          </p:nvPr>
        </p:nvSpPr>
        <p:spPr>
          <a:xfrm rot="5400000">
            <a:off x="-1625776" y="2365377"/>
            <a:ext cx="8452202" cy="4514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3"/>
          <p:cNvSpPr txBox="1"/>
          <p:nvPr>
            <p:ph idx="10" type="dt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3"/>
          <p:cNvSpPr txBox="1"/>
          <p:nvPr>
            <p:ph idx="11" type="ftr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idx="12" type="sldNum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i zawartość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główek sekcji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541735" y="6365522"/>
            <a:ext cx="5829300" cy="19674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541735" y="4198587"/>
            <a:ext cx="5829300" cy="216693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wa elementy zawartości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342900" y="2311402"/>
            <a:ext cx="3028950" cy="65375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3486150" y="2311402"/>
            <a:ext cx="3028950" cy="65375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ównanie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342900" y="2217385"/>
            <a:ext cx="3030141" cy="9241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342900" y="3141486"/>
            <a:ext cx="3030141" cy="57074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3483770" y="2217385"/>
            <a:ext cx="3031331" cy="9241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3483770" y="3141486"/>
            <a:ext cx="3031331" cy="57074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lko tytuł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usty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idx="10" type="dt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1" type="ftr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12" type="sldNum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awartość z podpisem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/>
          <p:nvPr>
            <p:ph type="title"/>
          </p:nvPr>
        </p:nvSpPr>
        <p:spPr>
          <a:xfrm>
            <a:off x="342901" y="394406"/>
            <a:ext cx="2256235" cy="167851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" type="body"/>
          </p:nvPr>
        </p:nvSpPr>
        <p:spPr>
          <a:xfrm>
            <a:off x="2681288" y="394406"/>
            <a:ext cx="3833813" cy="8454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0"/>
          <p:cNvSpPr txBox="1"/>
          <p:nvPr>
            <p:ph idx="2" type="body"/>
          </p:nvPr>
        </p:nvSpPr>
        <p:spPr>
          <a:xfrm>
            <a:off x="342901" y="2072923"/>
            <a:ext cx="2256235" cy="67759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10"/>
          <p:cNvSpPr txBox="1"/>
          <p:nvPr>
            <p:ph idx="10" type="dt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 txBox="1"/>
          <p:nvPr>
            <p:ph idx="11" type="ftr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0"/>
          <p:cNvSpPr txBox="1"/>
          <p:nvPr>
            <p:ph idx="12" type="sldNum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az z podpisem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/>
          <p:nvPr>
            <p:ph type="title"/>
          </p:nvPr>
        </p:nvSpPr>
        <p:spPr>
          <a:xfrm>
            <a:off x="1344216" y="6934201"/>
            <a:ext cx="4114800" cy="8186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/>
          <p:nvPr>
            <p:ph idx="2" type="pic"/>
          </p:nvPr>
        </p:nvSpPr>
        <p:spPr>
          <a:xfrm>
            <a:off x="1344216" y="885119"/>
            <a:ext cx="4114800" cy="59436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1"/>
          <p:cNvSpPr txBox="1"/>
          <p:nvPr>
            <p:ph idx="1" type="body"/>
          </p:nvPr>
        </p:nvSpPr>
        <p:spPr>
          <a:xfrm>
            <a:off x="1344216" y="7752823"/>
            <a:ext cx="4114800" cy="1162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11"/>
          <p:cNvSpPr txBox="1"/>
          <p:nvPr>
            <p:ph idx="10" type="dt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1" type="ftr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2" type="sldNum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body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0" type="dt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 title="20251007_144418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400" y="180975"/>
            <a:ext cx="6129352" cy="1531149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 txBox="1"/>
          <p:nvPr>
            <p:ph idx="1" type="subTitle"/>
          </p:nvPr>
        </p:nvSpPr>
        <p:spPr>
          <a:xfrm>
            <a:off x="431238" y="1990360"/>
            <a:ext cx="6138000" cy="3600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</a:pPr>
            <a:r>
              <a:rPr b="1" lang="pl-PL" sz="1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BLOKI TEMATYCZNE</a:t>
            </a:r>
            <a:endParaRPr/>
          </a:p>
        </p:txBody>
      </p:sp>
      <p:sp>
        <p:nvSpPr>
          <p:cNvPr id="91" name="Google Shape;91;p1"/>
          <p:cNvSpPr txBox="1"/>
          <p:nvPr/>
        </p:nvSpPr>
        <p:spPr>
          <a:xfrm>
            <a:off x="431250" y="2304650"/>
            <a:ext cx="6138000" cy="612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❏"/>
            </a:pPr>
            <a:r>
              <a:rPr lang="pl-PL" sz="1000"/>
              <a:t>Pippi Pończoszanka</a:t>
            </a:r>
            <a:endParaRPr sz="1000"/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❏"/>
            </a:pPr>
            <a:r>
              <a:rPr lang="pl-PL" sz="1000"/>
              <a:t>Idziemy do lasu </a:t>
            </a:r>
            <a:endParaRPr sz="1000"/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❏"/>
            </a:pPr>
            <a:r>
              <a:rPr lang="pl-PL" sz="1000"/>
              <a:t>Psie troski </a:t>
            </a:r>
            <a:endParaRPr sz="1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92" name="Google Shape;92;p1"/>
          <p:cNvSpPr txBox="1"/>
          <p:nvPr/>
        </p:nvSpPr>
        <p:spPr>
          <a:xfrm>
            <a:off x="409097" y="8707655"/>
            <a:ext cx="3024000" cy="3600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b="1" i="0" lang="pl-PL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PROJEKTY I WYDARZENIA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409100" y="9082050"/>
            <a:ext cx="3024000" cy="657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9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ahoma"/>
              <a:buChar char="❏"/>
            </a:pPr>
            <a:r>
              <a:rPr lang="pl-PL"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Dzień Empatii;</a:t>
            </a:r>
            <a:endParaRPr sz="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79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ahoma"/>
              <a:buChar char="❏"/>
            </a:pPr>
            <a:r>
              <a:rPr lang="pl-PL"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Wycieczka do Lasu Odkrywców;</a:t>
            </a:r>
            <a:endParaRPr sz="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79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ahoma"/>
              <a:buChar char="❏"/>
            </a:pPr>
            <a:r>
              <a:rPr lang="pl-PL"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Halloween</a:t>
            </a:r>
            <a:endParaRPr sz="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415338" y="7603238"/>
            <a:ext cx="6160800" cy="3600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pl-PL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ZAPYTAJ MNIE MAMO, ZAPYTAJ MNIE TATO</a:t>
            </a:r>
            <a:endParaRPr b="1" i="0" sz="10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415650" y="7959025"/>
            <a:ext cx="6160200" cy="657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4572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ahoma"/>
              <a:buChar char="❏"/>
            </a:pPr>
            <a:r>
              <a:rPr lang="pl-PL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Kim była Pippi Pończoszanka? </a:t>
            </a:r>
            <a:endParaRPr sz="9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857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ahoma"/>
              <a:buChar char="❏"/>
            </a:pPr>
            <a:r>
              <a:rPr lang="pl-PL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 nam daje las? </a:t>
            </a:r>
            <a:endParaRPr sz="9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857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ahoma"/>
              <a:buChar char="❏"/>
            </a:pPr>
            <a:r>
              <a:rPr lang="pl-PL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 to jest </a:t>
            </a:r>
            <a:r>
              <a:rPr lang="pl-PL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mikoryza</a:t>
            </a:r>
            <a:r>
              <a:rPr lang="pl-PL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? </a:t>
            </a:r>
            <a:endParaRPr sz="9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857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ahoma"/>
              <a:buChar char="❏"/>
            </a:pPr>
            <a:r>
              <a:rPr lang="pl-PL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Która jest godzina? </a:t>
            </a:r>
            <a:endParaRPr sz="9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3517950" y="8707650"/>
            <a:ext cx="3058800" cy="3600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b="1" i="0" lang="pl-PL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CO PRZED NAMI…</a:t>
            </a:r>
            <a:endParaRPr b="1" i="0" sz="10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3517950" y="9082150"/>
            <a:ext cx="3058800" cy="657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9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ahoma"/>
              <a:buChar char="❏"/>
            </a:pPr>
            <a:r>
              <a:rPr lang="pl-PL"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Wizyta w Karolinie - 5 listopada </a:t>
            </a:r>
            <a:endParaRPr sz="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79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ahoma"/>
              <a:buChar char="❏"/>
            </a:pPr>
            <a:r>
              <a:rPr lang="pl-PL"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Szkoła do HYMNU - 7 listopada</a:t>
            </a:r>
            <a:endParaRPr sz="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79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ahoma"/>
              <a:buChar char="❏"/>
            </a:pPr>
            <a:r>
              <a:rPr lang="pl-PL"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Święto Niepodległości - 11 listopada </a:t>
            </a:r>
            <a:endParaRPr sz="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79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ahoma"/>
              <a:buChar char="❏"/>
            </a:pPr>
            <a:r>
              <a:rPr lang="pl-PL"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Muzeum Wycinanek - 12 listopada </a:t>
            </a:r>
            <a:endParaRPr sz="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79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ahoma"/>
              <a:buChar char="❏"/>
            </a:pPr>
            <a:r>
              <a:rPr lang="pl-PL"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Dzień Skakanki - 21 listopada </a:t>
            </a:r>
            <a:endParaRPr sz="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372757" y="1724188"/>
            <a:ext cx="61293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pl-PL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KLASA: </a:t>
            </a:r>
            <a:r>
              <a:rPr b="1" lang="pl-PL" sz="1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3</a:t>
            </a:r>
            <a:r>
              <a:rPr b="1" i="0" lang="pl-PL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| MIESIĄC:</a:t>
            </a:r>
            <a:r>
              <a:rPr b="1" lang="pl-PL" sz="1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październik </a:t>
            </a:r>
            <a:r>
              <a:rPr b="1" i="0" lang="pl-PL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| NAUCZYCIEL: Anna Perkowska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"/>
          <p:cNvSpPr txBox="1"/>
          <p:nvPr/>
        </p:nvSpPr>
        <p:spPr>
          <a:xfrm>
            <a:off x="431100" y="2938188"/>
            <a:ext cx="6129300" cy="3600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b="1" i="0" lang="pl-PL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NAJWAŻNIEJSZE ZAGADNIENIA W RAMACH EDUKACJI</a:t>
            </a:r>
            <a:endParaRPr b="1" i="0" sz="10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0" name="Google Shape;100;p1"/>
          <p:cNvSpPr txBox="1"/>
          <p:nvPr/>
        </p:nvSpPr>
        <p:spPr>
          <a:xfrm>
            <a:off x="431250" y="3700200"/>
            <a:ext cx="3296100" cy="155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ahoma"/>
              <a:buChar char="❏"/>
            </a:pPr>
            <a:r>
              <a:rPr lang="pl-PL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Pippi Pończoszanka - opisuję  postać.</a:t>
            </a:r>
            <a:endParaRPr sz="9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857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ahoma"/>
              <a:buChar char="❏"/>
            </a:pPr>
            <a:r>
              <a:rPr lang="pl-PL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Tworzę ogłoszenie/ plakat o wizycie cyrku na podstawie treści książki “Pippi Pończoszanka”;</a:t>
            </a:r>
            <a:endParaRPr sz="9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857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ahoma"/>
              <a:buChar char="❏"/>
            </a:pPr>
            <a:r>
              <a:rPr lang="pl-PL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Znam zasady pisowni wyrazów z ó. </a:t>
            </a:r>
            <a:endParaRPr sz="9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857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ahoma"/>
              <a:buChar char="❏"/>
            </a:pPr>
            <a:r>
              <a:rPr lang="pl-PL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Wiem po jakich literach piszemy “rz”;</a:t>
            </a:r>
            <a:endParaRPr sz="9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857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ahoma"/>
              <a:buChar char="❏"/>
            </a:pPr>
            <a:r>
              <a:rPr lang="pl-PL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Rozwiązuję krzyżówki i rebusy;</a:t>
            </a:r>
            <a:endParaRPr sz="9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857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ahoma"/>
              <a:buChar char="❏"/>
            </a:pPr>
            <a:r>
              <a:rPr lang="pl-PL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Układam i zapisuję pytania dotyczące ilustracji;</a:t>
            </a:r>
            <a:endParaRPr sz="9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857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ahoma"/>
              <a:buChar char="❏"/>
            </a:pPr>
            <a:r>
              <a:rPr lang="pl-PL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Czytam tekst ze zrozumieniem. </a:t>
            </a:r>
            <a:endParaRPr sz="9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857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ahoma"/>
              <a:buChar char="❏"/>
            </a:pPr>
            <a:r>
              <a:rPr lang="pl-PL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Wyszukuję w tekście i zapisuję rzeczowniki, czasowniki i przymiotniki. </a:t>
            </a:r>
            <a:endParaRPr sz="9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1" name="Google Shape;101;p1"/>
          <p:cNvSpPr txBox="1"/>
          <p:nvPr/>
        </p:nvSpPr>
        <p:spPr>
          <a:xfrm>
            <a:off x="435600" y="5656725"/>
            <a:ext cx="3296100" cy="1890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ahoma"/>
              <a:buChar char="❏"/>
            </a:pPr>
            <a:r>
              <a:rPr lang="pl-PL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Wiem jak przygotować się na wycieczkę do lasu, żeby się nie zgubić;</a:t>
            </a:r>
            <a:endParaRPr sz="9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857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ahoma"/>
              <a:buChar char="❏"/>
            </a:pPr>
            <a:r>
              <a:rPr lang="pl-PL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Znam zasady bezpiecznego zbierania grzybów;</a:t>
            </a:r>
            <a:endParaRPr sz="9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857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ahoma"/>
              <a:buChar char="❏"/>
            </a:pPr>
            <a:r>
              <a:rPr lang="pl-PL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Rozpoznaję kilka gatunków grzybów jadalnych i trujących;</a:t>
            </a:r>
            <a:endParaRPr sz="9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857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ahoma"/>
              <a:buChar char="❏"/>
            </a:pPr>
            <a:r>
              <a:rPr lang="pl-PL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Wymienię warstwy lasu;</a:t>
            </a:r>
            <a:endParaRPr sz="9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857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ahoma"/>
              <a:buChar char="❏"/>
            </a:pPr>
            <a:r>
              <a:rPr lang="pl-PL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Wiem, jak drzewa rosną w lesie;</a:t>
            </a:r>
            <a:endParaRPr sz="9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857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ahoma"/>
              <a:buChar char="❏"/>
            </a:pPr>
            <a:r>
              <a:rPr lang="pl-PL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Rozpoznaję drzewa na podstawie liści i owoców;</a:t>
            </a:r>
            <a:endParaRPr sz="9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857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ahoma"/>
              <a:buChar char="❏"/>
            </a:pPr>
            <a:r>
              <a:rPr lang="pl-PL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Wiem, co można zrobić z drewna;</a:t>
            </a:r>
            <a:endParaRPr sz="9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857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ahoma"/>
              <a:buChar char="❏"/>
            </a:pPr>
            <a:r>
              <a:rPr lang="pl-PL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Angażuję się w zadania i zabawy grupowe;</a:t>
            </a:r>
            <a:endParaRPr sz="9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857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ahoma"/>
              <a:buChar char="❏"/>
            </a:pPr>
            <a:r>
              <a:rPr lang="pl-PL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Wspólnie z rówieśnikami nazywam i omawiam uczucia;</a:t>
            </a:r>
            <a:endParaRPr sz="9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857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ahoma"/>
              <a:buChar char="❏"/>
            </a:pPr>
            <a:r>
              <a:rPr lang="pl-PL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Okazuję empatię w codziennych sytuacjach. </a:t>
            </a:r>
            <a:endParaRPr sz="9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2" name="Google Shape;102;p1"/>
          <p:cNvSpPr txBox="1"/>
          <p:nvPr/>
        </p:nvSpPr>
        <p:spPr>
          <a:xfrm>
            <a:off x="431250" y="3335200"/>
            <a:ext cx="3296100" cy="307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pl-PL" sz="10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POLONISTYCZNA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"/>
          <p:cNvSpPr txBox="1"/>
          <p:nvPr/>
        </p:nvSpPr>
        <p:spPr>
          <a:xfrm>
            <a:off x="3770850" y="3700300"/>
            <a:ext cx="2782200" cy="155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457200" marR="0" rtl="0" algn="just">
              <a:lnSpc>
                <a:spcPct val="105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ahoma"/>
              <a:buChar char="❏"/>
            </a:pPr>
            <a:r>
              <a:rPr lang="pl-PL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Umiem wykonywać działania z okienkiem;</a:t>
            </a:r>
            <a:endParaRPr sz="9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85750" lvl="0" marL="457200" marR="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ahoma"/>
              <a:buChar char="❏"/>
            </a:pPr>
            <a:r>
              <a:rPr lang="pl-PL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Dodaję i odejmuję liczby na różne sposoby;</a:t>
            </a:r>
            <a:endParaRPr sz="9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85750" lvl="0" marL="457200" marR="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ahoma"/>
              <a:buChar char="❏"/>
            </a:pPr>
            <a:r>
              <a:rPr lang="pl-PL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Odczytuje</a:t>
            </a:r>
            <a:r>
              <a:rPr lang="pl-PL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godziny i minuty na zegarze;</a:t>
            </a:r>
            <a:endParaRPr sz="9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85750" lvl="0" marL="457200" marR="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ahoma"/>
              <a:buChar char="❏"/>
            </a:pPr>
            <a:r>
              <a:rPr lang="pl-PL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Zamieniam godziny na minuty i minuty na godzin, minuty na sekundy i sekundy na minuty;</a:t>
            </a:r>
            <a:endParaRPr sz="9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85750" lvl="0" marL="457200" marR="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ahoma"/>
              <a:buChar char="❏"/>
            </a:pPr>
            <a:r>
              <a:rPr lang="pl-PL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Obliczam wyniki mnożenia za pomocą dodawania jednakowych liczb;</a:t>
            </a:r>
            <a:endParaRPr sz="9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85750" lvl="0" marL="457200" marR="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ahoma"/>
              <a:buChar char="❏"/>
            </a:pPr>
            <a:r>
              <a:rPr lang="pl-PL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Wiem, jak korzystać z tabliczki mnożenia.</a:t>
            </a:r>
            <a:endParaRPr sz="9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4" name="Google Shape;104;p1"/>
          <p:cNvSpPr txBox="1"/>
          <p:nvPr/>
        </p:nvSpPr>
        <p:spPr>
          <a:xfrm>
            <a:off x="3771000" y="3341125"/>
            <a:ext cx="2782200" cy="307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pl-PL" sz="10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MATEMATYCZNA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"/>
          <p:cNvSpPr txBox="1"/>
          <p:nvPr/>
        </p:nvSpPr>
        <p:spPr>
          <a:xfrm>
            <a:off x="435600" y="5301413"/>
            <a:ext cx="3296100" cy="307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pl-PL" sz="10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PRZYRODNICZA I SPOŁECZNA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"/>
          <p:cNvSpPr txBox="1"/>
          <p:nvPr/>
        </p:nvSpPr>
        <p:spPr>
          <a:xfrm>
            <a:off x="3771000" y="5656825"/>
            <a:ext cx="2782200" cy="1890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4572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ahoma"/>
              <a:buChar char="❏"/>
            </a:pPr>
            <a:r>
              <a:rPr lang="pl-PL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Wykonanie plakatu przedstawiającego Pippi - praca w grupie, z użyciem różnych materiałów;</a:t>
            </a:r>
            <a:endParaRPr sz="9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857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ahoma"/>
              <a:buChar char="❏"/>
            </a:pPr>
            <a:r>
              <a:rPr lang="pl-PL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Ilustracja do </a:t>
            </a:r>
            <a:r>
              <a:rPr lang="pl-PL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ogłoszenia</a:t>
            </a:r>
            <a:r>
              <a:rPr lang="pl-PL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/ plakatu wizyta cyrku;</a:t>
            </a:r>
            <a:endParaRPr sz="9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857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ahoma"/>
              <a:buChar char="❏"/>
            </a:pPr>
            <a:r>
              <a:rPr lang="pl-PL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Widok jesienny - praca plastyczna z użyciem akwareli i </a:t>
            </a:r>
            <a:r>
              <a:rPr lang="pl-PL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tempery</a:t>
            </a:r>
            <a:r>
              <a:rPr lang="pl-PL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</a:t>
            </a:r>
            <a:endParaRPr sz="9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857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ahoma"/>
              <a:buChar char="❏"/>
            </a:pPr>
            <a:r>
              <a:rPr lang="pl-PL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Malowana</a:t>
            </a:r>
            <a:r>
              <a:rPr lang="pl-PL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temperą styropianowych grzybów zgodnie z wybranym obrazkiem;</a:t>
            </a:r>
            <a:endParaRPr sz="9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857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ahoma"/>
              <a:buChar char="❏"/>
            </a:pPr>
            <a:r>
              <a:rPr lang="pl-PL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Metryczka</a:t>
            </a:r>
            <a:r>
              <a:rPr lang="pl-PL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grzyba - kalkowanie grzybów, kolorowanie, przygotowanie informacji o grzybie. </a:t>
            </a:r>
            <a:endParaRPr sz="9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857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ahoma"/>
              <a:buChar char="❏"/>
            </a:pPr>
            <a:r>
              <a:rPr lang="pl-PL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Wykonuję halloweenowe dekoracje. </a:t>
            </a:r>
            <a:endParaRPr sz="9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7" name="Google Shape;107;p1"/>
          <p:cNvSpPr txBox="1"/>
          <p:nvPr/>
        </p:nvSpPr>
        <p:spPr>
          <a:xfrm>
            <a:off x="3771000" y="5313600"/>
            <a:ext cx="2782200" cy="307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pl-PL" sz="10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PLASTYCZNA I TECHNICZNA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"/>
          <p:cNvSpPr txBox="1"/>
          <p:nvPr/>
        </p:nvSpPr>
        <p:spPr>
          <a:xfrm>
            <a:off x="431249" y="193043"/>
            <a:ext cx="4149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_IS_owal_2.wmf" id="109" name="Google Shape;109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62043" y="1076697"/>
            <a:ext cx="540000" cy="5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tyw pakietu Office">
  <a:themeElements>
    <a:clrScheme name="Pakiet 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