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jpg"/><Relationship Id="rId7" Type="http://schemas.openxmlformats.org/officeDocument/2006/relationships/image" Target="../media/image6.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F3131"/>
                </a:solidFill>
                <a:latin typeface="Lobster Two"/>
                <a:ea typeface="Lobster Two"/>
                <a:cs typeface="Lobster Two"/>
                <a:sym typeface="Lobster Two"/>
              </a:rPr>
              <a:t>Grade 0 Newsletter - October in Review</a:t>
            </a:r>
            <a:endParaRPr sz="2400">
              <a:solidFill>
                <a:srgbClr val="FF3131"/>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The month of Halloween has come and gone! Our Halloween topic was “gourds,” like pumpkins and acorn squash. There was a “Best Costume” award, candy and lots of </a:t>
            </a:r>
            <a:r>
              <a:rPr lang="pl" sz="1200">
                <a:solidFill>
                  <a:schemeClr val="dk1"/>
                </a:solidFill>
                <a:latin typeface="Century Gothic"/>
                <a:ea typeface="Century Gothic"/>
                <a:cs typeface="Century Gothic"/>
                <a:sym typeface="Century Gothic"/>
              </a:rPr>
              <a:t>crafts</a:t>
            </a:r>
            <a:r>
              <a:rPr lang="pl"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We continued learning numbers 1-10 with our math strategy animals and also solved word problems. We had an introduction to 2D shapes. Here’s a quiz: can you name shapes that are quadrilaterals?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accent2"/>
                </a:solidFill>
                <a:latin typeface="Century Gothic"/>
                <a:ea typeface="Century Gothic"/>
                <a:cs typeface="Century Gothic"/>
                <a:sym typeface="Century Gothic"/>
              </a:rPr>
              <a:t>We learned the two </a:t>
            </a:r>
            <a:r>
              <a:rPr lang="pl" sz="1200">
                <a:solidFill>
                  <a:schemeClr val="accent2"/>
                </a:solidFill>
                <a:latin typeface="Century Gothic"/>
                <a:ea typeface="Century Gothic"/>
                <a:cs typeface="Century Gothic"/>
                <a:sym typeface="Century Gothic"/>
              </a:rPr>
              <a:t>forces</a:t>
            </a:r>
            <a:r>
              <a:rPr lang="pl" sz="1200">
                <a:solidFill>
                  <a:schemeClr val="accent2"/>
                </a:solidFill>
                <a:latin typeface="Century Gothic"/>
                <a:ea typeface="Century Gothic"/>
                <a:cs typeface="Century Gothic"/>
                <a:sym typeface="Century Gothic"/>
              </a:rPr>
              <a:t> that make the world go ‘round: push and pull! We completed real world activities to see how these forces help us move ourselves and objects around us and also paired up to demonstrate these forces. Lastly, we wrote our observations.</a:t>
            </a:r>
            <a:endParaRPr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286275" y="44968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more letter names and sounds, singing our song “Pump Up Your Muscles!” We learned when to use capital and lowercase letters and also completed our second writing task about policemen. We used our writing strategy animals like “Cal the Capitalizing Cardinal” to improve our writing process and mechanics!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spoke about community helpers and </a:t>
            </a:r>
            <a:r>
              <a:rPr lang="pl" sz="1200">
                <a:solidFill>
                  <a:schemeClr val="dk1"/>
                </a:solidFill>
                <a:latin typeface="Century Gothic"/>
                <a:ea typeface="Century Gothic"/>
                <a:cs typeface="Century Gothic"/>
                <a:sym typeface="Century Gothic"/>
              </a:rPr>
              <a:t>their</a:t>
            </a:r>
            <a:r>
              <a:rPr lang="pl" sz="1200">
                <a:solidFill>
                  <a:schemeClr val="dk1"/>
                </a:solidFill>
                <a:latin typeface="Century Gothic"/>
                <a:ea typeface="Century Gothic"/>
                <a:cs typeface="Century Gothic"/>
                <a:sym typeface="Century Gothic"/>
              </a:rPr>
              <a:t> jobs, tools and places of work. We learned all about police, making a mind map for our pre-writing, and also spoke about how these community helpers make our towns and cities great!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To conclude our unit on primary colors, we spoke about Monet and created primary-colored masterpieces. We made 3D paper pumpkins, a collaborative fall mosaic and all sorts of Halloween crafts!</a:t>
            </a:r>
            <a:endParaRPr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2" name="Google Shape;62;p13"/>
          <p:cNvSpPr txBox="1"/>
          <p:nvPr/>
        </p:nvSpPr>
        <p:spPr>
          <a:xfrm>
            <a:off x="2390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F3131"/>
                </a:solidFill>
                <a:latin typeface="Lobster Two"/>
                <a:ea typeface="Lobster Two"/>
                <a:cs typeface="Lobster Two"/>
                <a:sym typeface="Lobster Two"/>
              </a:rPr>
              <a:t>Pictures, pictures, pictures!</a:t>
            </a:r>
            <a:endParaRPr sz="2000">
              <a:solidFill>
                <a:srgbClr val="FF3131"/>
              </a:solidFill>
              <a:latin typeface="Lobster Two"/>
              <a:ea typeface="Lobster Two"/>
              <a:cs typeface="Lobster Two"/>
              <a:sym typeface="Lobster Two"/>
            </a:endParaRPr>
          </a:p>
        </p:txBody>
      </p:sp>
      <p:sp>
        <p:nvSpPr>
          <p:cNvPr id="63" name="Google Shape;63;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4" name="Google Shape;64;p13"/>
          <p:cNvPicPr preferRelativeResize="0"/>
          <p:nvPr/>
        </p:nvPicPr>
        <p:blipFill rotWithShape="1">
          <a:blip r:embed="rId3">
            <a:alphaModFix/>
          </a:blip>
          <a:srcRect b="0" l="495" r="485" t="0"/>
          <a:stretch/>
        </p:blipFill>
        <p:spPr>
          <a:xfrm rot="-5400000">
            <a:off x="2527364" y="7692263"/>
            <a:ext cx="3067299" cy="2065176"/>
          </a:xfrm>
          <a:prstGeom prst="rect">
            <a:avLst/>
          </a:prstGeom>
          <a:noFill/>
          <a:ln>
            <a:noFill/>
          </a:ln>
        </p:spPr>
      </p:pic>
      <p:pic>
        <p:nvPicPr>
          <p:cNvPr id="65" name="Google Shape;65;p13"/>
          <p:cNvPicPr preferRelativeResize="0"/>
          <p:nvPr/>
        </p:nvPicPr>
        <p:blipFill rotWithShape="1">
          <a:blip r:embed="rId4">
            <a:alphaModFix/>
          </a:blip>
          <a:srcRect b="15167" l="0" r="0" t="15160"/>
          <a:stretch/>
        </p:blipFill>
        <p:spPr>
          <a:xfrm>
            <a:off x="173100" y="8367950"/>
            <a:ext cx="2688824" cy="1873375"/>
          </a:xfrm>
          <a:prstGeom prst="rect">
            <a:avLst/>
          </a:prstGeom>
          <a:noFill/>
          <a:ln>
            <a:noFill/>
          </a:ln>
        </p:spPr>
      </p:pic>
      <p:pic>
        <p:nvPicPr>
          <p:cNvPr id="66" name="Google Shape;66;p13"/>
          <p:cNvPicPr preferRelativeResize="0"/>
          <p:nvPr/>
        </p:nvPicPr>
        <p:blipFill rotWithShape="1">
          <a:blip r:embed="rId3">
            <a:alphaModFix/>
          </a:blip>
          <a:srcRect b="0" l="3908" r="3908" t="0"/>
          <a:stretch/>
        </p:blipFill>
        <p:spPr>
          <a:xfrm>
            <a:off x="173100" y="8257500"/>
            <a:ext cx="2743149" cy="1983824"/>
          </a:xfrm>
          <a:prstGeom prst="rect">
            <a:avLst/>
          </a:prstGeom>
          <a:noFill/>
          <a:ln>
            <a:noFill/>
          </a:ln>
        </p:spPr>
      </p:pic>
      <p:pic>
        <p:nvPicPr>
          <p:cNvPr id="67" name="Google Shape;67;p13"/>
          <p:cNvPicPr preferRelativeResize="0"/>
          <p:nvPr/>
        </p:nvPicPr>
        <p:blipFill>
          <a:blip r:embed="rId5">
            <a:alphaModFix/>
          </a:blip>
          <a:stretch>
            <a:fillRect/>
          </a:stretch>
        </p:blipFill>
        <p:spPr>
          <a:xfrm>
            <a:off x="1625288" y="110200"/>
            <a:ext cx="4552200" cy="1990754"/>
          </a:xfrm>
          <a:prstGeom prst="rect">
            <a:avLst/>
          </a:prstGeom>
          <a:noFill/>
          <a:ln>
            <a:noFill/>
          </a:ln>
        </p:spPr>
      </p:pic>
      <p:pic>
        <p:nvPicPr>
          <p:cNvPr id="68" name="Google Shape;68;p13" title="IMG_4148.jpeg"/>
          <p:cNvPicPr preferRelativeResize="0"/>
          <p:nvPr/>
        </p:nvPicPr>
        <p:blipFill>
          <a:blip r:embed="rId6">
            <a:alphaModFix/>
          </a:blip>
          <a:stretch>
            <a:fillRect/>
          </a:stretch>
        </p:blipFill>
        <p:spPr>
          <a:xfrm rot="-5400000">
            <a:off x="2464644" y="7639424"/>
            <a:ext cx="3054500" cy="2170852"/>
          </a:xfrm>
          <a:prstGeom prst="rect">
            <a:avLst/>
          </a:prstGeom>
          <a:noFill/>
          <a:ln>
            <a:noFill/>
          </a:ln>
        </p:spPr>
      </p:pic>
      <p:pic>
        <p:nvPicPr>
          <p:cNvPr id="69" name="Google Shape;69;p13" title="IMG_4188.jpeg"/>
          <p:cNvPicPr preferRelativeResize="0"/>
          <p:nvPr/>
        </p:nvPicPr>
        <p:blipFill rotWithShape="1">
          <a:blip r:embed="rId7">
            <a:alphaModFix/>
          </a:blip>
          <a:srcRect b="0" l="51399" r="0" t="0"/>
          <a:stretch/>
        </p:blipFill>
        <p:spPr>
          <a:xfrm rot="-5400000">
            <a:off x="524462" y="7840713"/>
            <a:ext cx="2062474" cy="2768198"/>
          </a:xfrm>
          <a:prstGeom prst="rect">
            <a:avLst/>
          </a:prstGeom>
          <a:noFill/>
          <a:ln>
            <a:noFill/>
          </a:ln>
        </p:spPr>
      </p:pic>
      <p:pic>
        <p:nvPicPr>
          <p:cNvPr id="70" name="Google Shape;70;p13" title="IMG_4214.jpeg"/>
          <p:cNvPicPr preferRelativeResize="0"/>
          <p:nvPr/>
        </p:nvPicPr>
        <p:blipFill rotWithShape="1">
          <a:blip r:embed="rId8">
            <a:alphaModFix/>
          </a:blip>
          <a:srcRect b="0" l="15153" r="0" t="4680"/>
          <a:stretch/>
        </p:blipFill>
        <p:spPr>
          <a:xfrm rot="-5400000">
            <a:off x="4759424" y="7681584"/>
            <a:ext cx="2890527" cy="22633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