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906000" cx="6858000"/>
  <p:notesSz cx="6797675" cy="9928225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9" roundtripDataSignature="AMtx7mhtZ/YWjsfqMs9HSM4+CISTOqZM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2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9688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39963" y="1241425"/>
            <a:ext cx="2317750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l-P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239963" y="1241425"/>
            <a:ext cx="2317800" cy="334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79450" y="4778375"/>
            <a:ext cx="5438700" cy="39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49688" y="9429750"/>
            <a:ext cx="29463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ajd tytułowy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i tekst pionowy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160249" y="2494053"/>
            <a:ext cx="6537502" cy="61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pionowy i teks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1517474" y="3851277"/>
            <a:ext cx="8452202" cy="1543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-1625776" y="2365377"/>
            <a:ext cx="8452202" cy="4514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i zawartość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główek sekcji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541735" y="6365522"/>
            <a:ext cx="5829300" cy="19674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541735" y="4198587"/>
            <a:ext cx="5829300" cy="216693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wa elementy zawartości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342900" y="2311402"/>
            <a:ext cx="302895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3486150" y="2311402"/>
            <a:ext cx="302895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ównanie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42900" y="2217385"/>
            <a:ext cx="3030141" cy="9241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342900" y="3141486"/>
            <a:ext cx="3030141" cy="57074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lko tytuł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usty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awartość z podpisem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342901" y="394406"/>
            <a:ext cx="2256235" cy="167851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2681288" y="394406"/>
            <a:ext cx="3833813" cy="84544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342901" y="2072923"/>
            <a:ext cx="2256235" cy="6775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az z podpisem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1344216" y="6934201"/>
            <a:ext cx="4114800" cy="8186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1344216" y="7752823"/>
            <a:ext cx="4114800" cy="1162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20578" l="0" r="0" t="0"/>
          <a:stretch/>
        </p:blipFill>
        <p:spPr>
          <a:xfrm>
            <a:off x="435600" y="193050"/>
            <a:ext cx="6129300" cy="1531149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431238" y="1990360"/>
            <a:ext cx="61380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</a:pPr>
            <a:r>
              <a:rPr b="1" lang="pl-PL" sz="100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BLOKI TEMATYCZNE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426750" y="2265388"/>
            <a:ext cx="6138000" cy="430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/>
              <a:t>Idziemy do szkoły. Świat wokół mnie. Wakacyjne wspomnienia.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409097" y="8707655"/>
            <a:ext cx="30240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PROJEKTY I WYDARZENIA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409100" y="9082050"/>
            <a:ext cx="3024000" cy="430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Wyjazd na lody. Wycieczka rowerowa do Powsina.   </a:t>
            </a:r>
            <a:endParaRPr b="0" i="0" sz="9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415338" y="7603238"/>
            <a:ext cx="61608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ZAPYTAJ MNIE MAMO, ZAPYTAJ MNIE TATO</a:t>
            </a:r>
            <a:endParaRPr b="1" i="0" sz="10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415650" y="7959025"/>
            <a:ext cx="6160200" cy="7485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Jak wyglądają znaki informacyjne dotyczące bezpieczeństwa? </a:t>
            </a:r>
            <a:endParaRPr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Jak zachować się w przypadku alarmu pożarowego? </a:t>
            </a:r>
            <a:endParaRPr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Dokonuję podziału zwierząt na ptaki, ssaki, owady; zwierzęta latające, pływające i inne; pod względem wielkości zwierzęta - małe, średnie, duże; żyjące w Polsce i egzotyczne; hodowlane i żyjące na wolności. Przyporządkowuję środki transportu do odpowiednich zbiorów: lądowe, powietrzne, wodne, powietrzne - poruszające się szybko, wolno itp.  </a:t>
            </a:r>
            <a:endParaRPr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3517950" y="8707650"/>
            <a:ext cx="30588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CO PRZED NAMI…</a:t>
            </a:r>
            <a:endParaRPr b="1" i="0" sz="10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3517950" y="9082150"/>
            <a:ext cx="3058800" cy="430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7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ct val="122222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25. 09. Wycieczka do Muzeum Sztuki Nowoczesnej. 26.09. Projekt artystyczny. 30.09. Dzień Chłopaka 07.10. Dzień Empatiii 09.10. Wycieczka do Stolarni Pinikio 21.10 Uroczystość Ślubowania 30.10. Halloween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372757" y="1724188"/>
            <a:ext cx="6129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KLASA: </a:t>
            </a:r>
            <a:r>
              <a:rPr b="1"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</a:t>
            </a:r>
            <a:r>
              <a:rPr b="1" i="0" lang="pl-PL" sz="1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| MIESIĄC: Wrzesień | NAUCZYCIEL: </a:t>
            </a:r>
            <a:r>
              <a:rPr b="1"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Anna Kerdelewicz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435600" y="2628563"/>
            <a:ext cx="61293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NAJWAŻNIEJSZE ZAGADNIENIA W RAMACH EDUKACJI</a:t>
            </a:r>
            <a:endParaRPr b="1" i="0" sz="10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431250" y="3266775"/>
            <a:ext cx="3339600" cy="1822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Rozmowy na temat szkoły. Przedstawianie się nowym koleżankom i kolegom z klasy. Wypowiadanie się na własny temat. Zapoznanie z bohaterami cyklu “Szkoła na Tak”. 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Czytanie prostych tekstów i wykonywanie do nich odpowiednich rysunków. 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Praca z zeszytem kaligraficznym. Kreślenie po śladzie, wg wzoru, kolorowanie. Rysowanie szlaczków. Ł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ączenie liniami pasujących do siebie elementów. Łamacze kodów. Rytmy. Zabawy na spostrzegawczość. Rozwijanie czytania ze zrozumieniem np. dopasowywanie postaci do opisu. Analiza sylabowa i głoskowa wyrazów. Poszukiwanie głosek w nagłosie, śródgłosie, wygłosie. Próby samodzielnego napisania dobrej wiadomości do koleżanki/kolegi.  Litery i głoski o,O;l, a,A; t,T; i,I; m;M. Samogłoski i spółgłoski. </a:t>
            </a:r>
            <a:endParaRPr b="0" i="0" sz="9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435600" y="5335825"/>
            <a:ext cx="3339600" cy="21915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Zabawy integrujące. Omówienie zasad zachowania w klasie. Clip Chart System. Zachowanie bezpieczeństwa w szkole, na boisku i w ogrodzie. Odczytywanie znaków informacyjnych dotyczących bezpieczeństwa. Poznanie drogi ewakuacyjnej w szkole. Ćwiczenia próbnej ewakuacji.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Omówienie właściwego sposobu pakowania plecaka.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 w trawie piszczy? Obserwacja przyrody w terenie. Rysowanie i opis wybranego obiektu przyrodniczego. Praca w parach.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431250" y="2991100"/>
            <a:ext cx="3339600" cy="275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POLONISTYCZNA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3854400" y="3263950"/>
            <a:ext cx="2698800" cy="2604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lang="pl-PL" sz="7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Która strona jest lewa, a która prawa? Określanie kierunków. Zabawy ruchowe na orientację w przestrzeni. Określanie położenia przedmiotów. Stosowanie określeń: lewa/prawa strona, za, przed, obok, nad, pod, między w. Zabawy na orientację w przestrzeni. Określanie kierunków względem innej osoby. Zabawa w kodowanie "Spacer po parku". Kodowanie i rozkodowywanie rysunków.  Kolorowanie kredek zgodnie z zauważonym rytmem. Porównywanie przedmiotów i osób pod względem różnych cech wielkościowych: długość, szerokość, wysokość, masa. Klasyfikowanie przedmiotów wg jednej cechy i dwóch cech. Zbiory.  Wskazywanie elementów, które nie pasują do pozostałych. Porównywanie przedmiotów według wyróżnionej cechy.</a:t>
            </a:r>
            <a:endParaRPr sz="7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just">
              <a:lnSpc>
                <a:spcPct val="10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7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 jest pierwsze, a co drugie? - używanie nazw liczebników głównych i porządkowych. Określanie miejsca elementów w przypadku ich liczby parzystej i nieparzystej. Poznawanie </a:t>
            </a:r>
            <a:r>
              <a:rPr lang="pl-PL" sz="5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wła</a:t>
            </a:r>
            <a:r>
              <a:rPr lang="pl-PL" sz="7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sności liczb parzystych i nieparzystych. Porównywanie liczebności zbiorów. Rytmy dwu -i trzyelementowe. Ćwiczenia na przeliczanie liczb.Czynnościowe porównywanie liczebności zbiorów - różne sposoby porównywania. Posługiwanie się pojęciami: mniej, więcej, tyle samo, mniej, o 2 więcej/o 2 mniej. Kontrastowanie pojęć: mniejszy - mniej; większy - więcej. </a:t>
            </a:r>
            <a:endParaRPr sz="7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just">
              <a:lnSpc>
                <a:spcPct val="10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t/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3854400" y="2993950"/>
            <a:ext cx="2698800" cy="270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MATEMATYCZNA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435600" y="5089525"/>
            <a:ext cx="3339600" cy="246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PRZYRODNICZA I SPOŁECZNA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3877850" y="6137925"/>
            <a:ext cx="2698800" cy="1389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Praca plastyczno - techniczna "Drzewo 3D".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Jesienne dekoracje - szklane stroiki jesienne z kasztanów, żołędzi i liści.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Papieroplastyka.  </a:t>
            </a:r>
            <a:endParaRPr b="0" i="0" sz="9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3877850" y="5867925"/>
            <a:ext cx="2698800" cy="270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PLASTYCZNA I TECHNICZNA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"/>
          <p:cNvSpPr txBox="1"/>
          <p:nvPr/>
        </p:nvSpPr>
        <p:spPr>
          <a:xfrm>
            <a:off x="431249" y="193043"/>
            <a:ext cx="41490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IS_owal_2.wmf" id="109" name="Google Shape;10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62043" y="1076697"/>
            <a:ext cx="540000" cy="5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tyw pakietu Office">
  <a:themeElements>
    <a:clrScheme name="Pakiet 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yw pakietu Office">
  <a:themeElements>
    <a:clrScheme name="Pakiet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