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440000" cx="7560000"/>
  <p:notesSz cx="6858000" cy="9144000"/>
  <p:embeddedFontLst>
    <p:embeddedFont>
      <p:font typeface="Lobster Two"/>
      <p:regular r:id="rId7"/>
      <p:bold r:id="rId8"/>
      <p:italic r:id="rId9"/>
      <p:boldItalic r:id="rId10"/>
    </p:embeddedFont>
    <p:embeddedFont>
      <p:font typeface="Caveat"/>
      <p:regular r:id="rId11"/>
      <p:bold r:id="rId12"/>
    </p:embeddedFont>
    <p:embeddedFont>
      <p:font typeface="Century Gothic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8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8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aveat-regular.fntdata"/><Relationship Id="rId10" Type="http://schemas.openxmlformats.org/officeDocument/2006/relationships/font" Target="fonts/LobsterTwo-boldItalic.fntdata"/><Relationship Id="rId13" Type="http://schemas.openxmlformats.org/officeDocument/2006/relationships/font" Target="fonts/CenturyGothic-regular.fntdata"/><Relationship Id="rId12" Type="http://schemas.openxmlformats.org/officeDocument/2006/relationships/font" Target="fonts/Caveat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LobsterTwo-italic.fntdata"/><Relationship Id="rId15" Type="http://schemas.openxmlformats.org/officeDocument/2006/relationships/font" Target="fonts/CenturyGothic-italic.fntdata"/><Relationship Id="rId14" Type="http://schemas.openxmlformats.org/officeDocument/2006/relationships/font" Target="fonts/CenturyGothic-bold.fntdata"/><Relationship Id="rId16" Type="http://schemas.openxmlformats.org/officeDocument/2006/relationships/font" Target="fonts/CenturyGothic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LobsterTwo-regular.fntdata"/><Relationship Id="rId8" Type="http://schemas.openxmlformats.org/officeDocument/2006/relationships/font" Target="fonts/LobsterTw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87770" y="685800"/>
            <a:ext cx="2483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87770" y="685800"/>
            <a:ext cx="2483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11298"/>
            <a:ext cx="7044600" cy="4166400"/>
          </a:xfrm>
          <a:prstGeom prst="rect">
            <a:avLst/>
          </a:prstGeom>
        </p:spPr>
        <p:txBody>
          <a:bodyPr anchorCtr="0" anchor="b" bIns="124375" lIns="124375" spcFirstLastPara="1" rIns="124375" wrap="square" tIns="12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1pPr>
            <a:lvl2pPr lvl="1" algn="ctr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2pPr>
            <a:lvl3pPr lvl="2" algn="ctr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3pPr>
            <a:lvl4pPr lvl="3" algn="ctr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4pPr>
            <a:lvl5pPr lvl="4" algn="ctr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5pPr>
            <a:lvl6pPr lvl="5" algn="ctr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6pPr>
            <a:lvl7pPr lvl="6" algn="ctr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7pPr>
            <a:lvl8pPr lvl="7" algn="ctr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8pPr>
            <a:lvl9pPr lvl="8" algn="ctr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752555"/>
            <a:ext cx="7044600" cy="1608900"/>
          </a:xfrm>
          <a:prstGeom prst="rect">
            <a:avLst/>
          </a:prstGeom>
        </p:spPr>
        <p:txBody>
          <a:bodyPr anchorCtr="0" anchor="t" bIns="124375" lIns="124375" spcFirstLastPara="1" rIns="124375" wrap="square" tIns="1243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45153"/>
            <a:ext cx="7044600" cy="3985500"/>
          </a:xfrm>
          <a:prstGeom prst="rect">
            <a:avLst/>
          </a:prstGeom>
        </p:spPr>
        <p:txBody>
          <a:bodyPr anchorCtr="0" anchor="b" bIns="124375" lIns="124375" spcFirstLastPara="1" rIns="124375" wrap="square" tIns="12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398217"/>
            <a:ext cx="7044600" cy="2640000"/>
          </a:xfrm>
          <a:prstGeom prst="rect">
            <a:avLst/>
          </a:prstGeom>
        </p:spPr>
        <p:txBody>
          <a:bodyPr anchorCtr="0" anchor="t" bIns="124375" lIns="124375" spcFirstLastPara="1" rIns="124375" wrap="square" tIns="124375">
            <a:normAutofit/>
          </a:bodyPr>
          <a:lstStyle>
            <a:lvl1pPr indent="-381000" lvl="0" marL="4572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365680"/>
            <a:ext cx="7044600" cy="17085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1pPr>
            <a:lvl2pPr lvl="1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2pPr>
            <a:lvl3pPr lvl="2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3pPr>
            <a:lvl4pPr lvl="3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4pPr>
            <a:lvl5pPr lvl="4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5pPr>
            <a:lvl6pPr lvl="5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6pPr>
            <a:lvl7pPr lvl="6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7pPr>
            <a:lvl8pPr lvl="7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8pPr>
            <a:lvl9pPr lvl="8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anchorCtr="0" anchor="t" bIns="124375" lIns="124375" spcFirstLastPara="1" rIns="124375" wrap="square" tIns="12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39232"/>
            <a:ext cx="7044600" cy="6934200"/>
          </a:xfrm>
          <a:prstGeom prst="rect">
            <a:avLst/>
          </a:prstGeom>
        </p:spPr>
        <p:txBody>
          <a:bodyPr anchorCtr="0" anchor="t" bIns="124375" lIns="124375" spcFirstLastPara="1" rIns="124375" wrap="square" tIns="124375">
            <a:norm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anchorCtr="0" anchor="t" bIns="124375" lIns="124375" spcFirstLastPara="1" rIns="124375" wrap="square" tIns="12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39232"/>
            <a:ext cx="3306900" cy="6934200"/>
          </a:xfrm>
          <a:prstGeom prst="rect">
            <a:avLst/>
          </a:prstGeom>
        </p:spPr>
        <p:txBody>
          <a:bodyPr anchorCtr="0" anchor="t" bIns="124375" lIns="124375" spcFirstLastPara="1" rIns="124375" wrap="square" tIns="124375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39232"/>
            <a:ext cx="3306900" cy="6934200"/>
          </a:xfrm>
          <a:prstGeom prst="rect">
            <a:avLst/>
          </a:prstGeom>
        </p:spPr>
        <p:txBody>
          <a:bodyPr anchorCtr="0" anchor="t" bIns="124375" lIns="124375" spcFirstLastPara="1" rIns="124375" wrap="square" tIns="124375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anchorCtr="0" anchor="t" bIns="124375" lIns="124375" spcFirstLastPara="1" rIns="124375" wrap="square" tIns="12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27727"/>
            <a:ext cx="2321700" cy="1533900"/>
          </a:xfrm>
          <a:prstGeom prst="rect">
            <a:avLst/>
          </a:prstGeom>
        </p:spPr>
        <p:txBody>
          <a:bodyPr anchorCtr="0" anchor="b" bIns="124375" lIns="124375" spcFirstLastPara="1" rIns="124375" wrap="square" tIns="12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20535"/>
            <a:ext cx="2321700" cy="6453300"/>
          </a:xfrm>
          <a:prstGeom prst="rect">
            <a:avLst/>
          </a:prstGeom>
        </p:spPr>
        <p:txBody>
          <a:bodyPr anchorCtr="0" anchor="t" bIns="124375" lIns="124375" spcFirstLastPara="1" rIns="124375" wrap="square" tIns="124375">
            <a:normAutofit/>
          </a:bodyPr>
          <a:lstStyle>
            <a:lvl1pPr indent="-330200" lvl="0" marL="457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13690"/>
            <a:ext cx="5264700" cy="83034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1pPr>
            <a:lvl2pPr lvl="1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54"/>
            <a:ext cx="3780000" cy="1044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4375" lIns="124375" spcFirstLastPara="1" rIns="124375" wrap="square" tIns="1243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03032"/>
            <a:ext cx="3344400" cy="3008700"/>
          </a:xfrm>
          <a:prstGeom prst="rect">
            <a:avLst/>
          </a:prstGeom>
        </p:spPr>
        <p:txBody>
          <a:bodyPr anchorCtr="0" anchor="b" bIns="124375" lIns="124375" spcFirstLastPara="1" rIns="124375" wrap="square" tIns="12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689531"/>
            <a:ext cx="3344400" cy="2506800"/>
          </a:xfrm>
          <a:prstGeom prst="rect">
            <a:avLst/>
          </a:prstGeom>
        </p:spPr>
        <p:txBody>
          <a:bodyPr anchorCtr="0" anchor="t" bIns="124375" lIns="124375" spcFirstLastPara="1" rIns="124375" wrap="square" tIns="1243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00"/>
              <a:buNone/>
              <a:defRPr sz="29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469689"/>
            <a:ext cx="3172500" cy="75003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586994"/>
            <a:ext cx="4959900" cy="12282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4375" lIns="124375" spcFirstLastPara="1" rIns="124375" wrap="square" tIns="12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None/>
              <a:defRPr sz="3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39232"/>
            <a:ext cx="7044600" cy="6934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4375" lIns="124375" spcFirstLastPara="1" rIns="124375" wrap="square" tIns="124375">
            <a:normAutofit/>
          </a:bodyPr>
          <a:lstStyle>
            <a:lvl1pPr indent="-3810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indent="-3492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indent="-3492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indent="-3492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indent="-3492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indent="-3492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indent="-3492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indent="-3492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indent="-3492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4375" lIns="124375" spcFirstLastPara="1" rIns="124375" wrap="square" tIns="124375">
            <a:normAutofit/>
          </a:bodyPr>
          <a:lstStyle>
            <a:lvl1pPr lvl="0" algn="r">
              <a:buNone/>
              <a:defRPr sz="1400">
                <a:solidFill>
                  <a:schemeClr val="dk2"/>
                </a:solidFill>
              </a:defRPr>
            </a:lvl1pPr>
            <a:lvl2pPr lvl="1" algn="r">
              <a:buNone/>
              <a:defRPr sz="1400">
                <a:solidFill>
                  <a:schemeClr val="dk2"/>
                </a:solidFill>
              </a:defRPr>
            </a:lvl2pPr>
            <a:lvl3pPr lvl="2" algn="r">
              <a:buNone/>
              <a:defRPr sz="1400">
                <a:solidFill>
                  <a:schemeClr val="dk2"/>
                </a:solidFill>
              </a:defRPr>
            </a:lvl3pPr>
            <a:lvl4pPr lvl="3" algn="r">
              <a:buNone/>
              <a:defRPr sz="1400">
                <a:solidFill>
                  <a:schemeClr val="dk2"/>
                </a:solidFill>
              </a:defRPr>
            </a:lvl4pPr>
            <a:lvl5pPr lvl="4" algn="r">
              <a:buNone/>
              <a:defRPr sz="1400">
                <a:solidFill>
                  <a:schemeClr val="dk2"/>
                </a:solidFill>
              </a:defRPr>
            </a:lvl5pPr>
            <a:lvl6pPr lvl="5" algn="r">
              <a:buNone/>
              <a:defRPr sz="1400">
                <a:solidFill>
                  <a:schemeClr val="dk2"/>
                </a:solidFill>
              </a:defRPr>
            </a:lvl6pPr>
            <a:lvl7pPr lvl="6" algn="r">
              <a:buNone/>
              <a:defRPr sz="1400">
                <a:solidFill>
                  <a:schemeClr val="dk2"/>
                </a:solidFill>
              </a:defRPr>
            </a:lvl7pPr>
            <a:lvl8pPr lvl="7" algn="r">
              <a:buNone/>
              <a:defRPr sz="1400">
                <a:solidFill>
                  <a:schemeClr val="dk2"/>
                </a:solidFill>
              </a:defRPr>
            </a:lvl8pPr>
            <a:lvl9pPr lvl="8" algn="r">
              <a:buNone/>
              <a:defRPr sz="14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2.png"/><Relationship Id="rId6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744438" y="2206625"/>
            <a:ext cx="6071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l" sz="2400">
                <a:solidFill>
                  <a:srgbClr val="F6B737"/>
                </a:solidFill>
                <a:latin typeface="Lobster Two"/>
                <a:ea typeface="Lobster Two"/>
                <a:cs typeface="Lobster Two"/>
                <a:sym typeface="Lobster Two"/>
              </a:rPr>
              <a:t>Grade # Newsletter - September in Review</a:t>
            </a:r>
            <a:endParaRPr sz="2400">
              <a:solidFill>
                <a:srgbClr val="F6B737"/>
              </a:solidFill>
              <a:latin typeface="Lobster Two"/>
              <a:ea typeface="Lobster Two"/>
              <a:cs typeface="Lobster Two"/>
              <a:sym typeface="Lobster Two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418400" y="2866400"/>
            <a:ext cx="25638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56" name="Google Shape;56;p13"/>
          <p:cNvSpPr txBox="1"/>
          <p:nvPr/>
        </p:nvSpPr>
        <p:spPr>
          <a:xfrm>
            <a:off x="333900" y="2677325"/>
            <a:ext cx="2261100" cy="207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Introduction</a:t>
            </a:r>
            <a:endParaRPr b="1"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September was a winning season in our classroom as we kicked off the year with our NFL themed unit focused on team work!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accent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603900" y="2677325"/>
            <a:ext cx="2261100" cy="207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b="1"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Mathematics</a:t>
            </a:r>
            <a:endParaRPr b="1"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learned how to add and subtract 2 digit numbers with regrouping. We also reviewed how to round numbers.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4965025" y="2677325"/>
            <a:ext cx="2261100" cy="27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1200">
                <a:solidFill>
                  <a:schemeClr val="accent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Science</a:t>
            </a:r>
            <a:endParaRPr b="1" sz="1200">
              <a:solidFill>
                <a:schemeClr val="accent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lang="pl" sz="1200">
                <a:solidFill>
                  <a:schemeClr val="accent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learned about the different parts of a flower and the importance each part plays in </a:t>
            </a:r>
            <a:endParaRPr sz="1200">
              <a:solidFill>
                <a:schemeClr val="accent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200">
              <a:solidFill>
                <a:schemeClr val="accent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86275" y="4496825"/>
            <a:ext cx="2193300" cy="31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just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Language Arts</a:t>
            </a:r>
            <a:endParaRPr b="1"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learned about how to use the Be Verb in the simple present. We practiced sequencing events by reading short stories and identifying what happened first, next, and last.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2603875" y="4839725"/>
            <a:ext cx="2261100" cy="258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just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Social Studies</a:t>
            </a:r>
            <a:endParaRPr b="1"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 learned about the history of the Early Settlers of Canada and the challenges they faced settling the lands</a:t>
            </a:r>
            <a:r>
              <a:rPr lang="pl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b="1"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5017400" y="5289725"/>
            <a:ext cx="2261100" cy="22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Art</a:t>
            </a:r>
            <a:endParaRPr b="1"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accent2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239097" y="7531250"/>
            <a:ext cx="45522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2000">
                <a:solidFill>
                  <a:srgbClr val="F6B737"/>
                </a:solidFill>
                <a:latin typeface="Lobster Two"/>
                <a:ea typeface="Lobster Two"/>
                <a:cs typeface="Lobster Two"/>
                <a:sym typeface="Lobster Two"/>
              </a:rPr>
              <a:t>Pictures, pictures, pictures!</a:t>
            </a:r>
            <a:endParaRPr sz="2000">
              <a:solidFill>
                <a:srgbClr val="F6B737"/>
              </a:solidFill>
              <a:latin typeface="Lobster Two"/>
              <a:ea typeface="Lobster Two"/>
              <a:cs typeface="Lobster Two"/>
              <a:sym typeface="Lobster Two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5186900" y="7249975"/>
            <a:ext cx="22611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1200">
                <a:solidFill>
                  <a:schemeClr val="accent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Important Dates:</a:t>
            </a:r>
            <a:endParaRPr b="1" sz="1200">
              <a:solidFill>
                <a:schemeClr val="accent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5093600" y="7542725"/>
            <a:ext cx="2295300" cy="27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10th October - Empathy Day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31st October - Halloween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4th November - Completion date for </a:t>
            </a:r>
            <a:r>
              <a:rPr i="1"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Great Inventions </a:t>
            </a: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Project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10th-11th November - Independence Day (school closed 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27th November - Thanksgiving Day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just"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5th December - St. Nicholas Day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276225" y="7886700"/>
            <a:ext cx="4438800" cy="23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2"/>
              </a:solidFill>
            </a:endParaRPr>
          </a:p>
        </p:txBody>
      </p:sp>
      <p:pic>
        <p:nvPicPr>
          <p:cNvPr id="66" name="Google Shape;66;p13"/>
          <p:cNvPicPr preferRelativeResize="0"/>
          <p:nvPr/>
        </p:nvPicPr>
        <p:blipFill rotWithShape="1">
          <a:blip r:embed="rId3">
            <a:alphaModFix/>
          </a:blip>
          <a:srcRect b="0" l="495" r="485" t="0"/>
          <a:stretch/>
        </p:blipFill>
        <p:spPr>
          <a:xfrm rot="-5400000">
            <a:off x="2527364" y="7692263"/>
            <a:ext cx="3067299" cy="2065176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3"/>
          <p:cNvPicPr preferRelativeResize="0"/>
          <p:nvPr/>
        </p:nvPicPr>
        <p:blipFill rotWithShape="1">
          <a:blip r:embed="rId4">
            <a:alphaModFix/>
          </a:blip>
          <a:srcRect b="15167" l="0" r="0" t="15160"/>
          <a:stretch/>
        </p:blipFill>
        <p:spPr>
          <a:xfrm>
            <a:off x="173100" y="8367950"/>
            <a:ext cx="2688824" cy="1873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3"/>
          <p:cNvPicPr preferRelativeResize="0"/>
          <p:nvPr/>
        </p:nvPicPr>
        <p:blipFill rotWithShape="1">
          <a:blip r:embed="rId3">
            <a:alphaModFix/>
          </a:blip>
          <a:srcRect b="0" l="3908" r="3908" t="0"/>
          <a:stretch/>
        </p:blipFill>
        <p:spPr>
          <a:xfrm>
            <a:off x="173100" y="8257500"/>
            <a:ext cx="2743149" cy="19838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29691" y="-3"/>
            <a:ext cx="5900622" cy="2371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3" title="logo2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63300" y="328279"/>
            <a:ext cx="839251" cy="840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