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font" Target="fonts/LobsterTwo-boldItalic.fntdata"/><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4"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6B737"/>
                </a:solidFill>
                <a:latin typeface="Lobster Two"/>
                <a:ea typeface="Lobster Two"/>
                <a:cs typeface="Lobster Two"/>
                <a:sym typeface="Lobster Two"/>
              </a:rPr>
              <a:t>Grade 1  Newsletter - September in Review</a:t>
            </a:r>
            <a:endParaRPr sz="2400">
              <a:solidFill>
                <a:srgbClr val="F6B737"/>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First grade here we come! We began with practice spelling quizzes, getting to know each other and talking about all the fun things we did this summer! Here’s what we are learning this month…</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None/>
            </a:pPr>
            <a:r>
              <a:rPr lang="pl" sz="1200">
                <a:solidFill>
                  <a:schemeClr val="dk1"/>
                </a:solidFill>
                <a:latin typeface="Century Gothic"/>
                <a:ea typeface="Century Gothic"/>
                <a:cs typeface="Century Gothic"/>
                <a:sym typeface="Century Gothic"/>
              </a:rPr>
              <a:t>We completed our unit on measurements, which included comparative adjectives that use -er and -est at the end of the adjective. We will finish with ordering and sorting objects!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rPr lang="pl" sz="1200">
                <a:solidFill>
                  <a:schemeClr val="accent2"/>
                </a:solidFill>
                <a:latin typeface="Century Gothic"/>
                <a:ea typeface="Century Gothic"/>
                <a:cs typeface="Century Gothic"/>
                <a:sym typeface="Century Gothic"/>
              </a:rPr>
              <a:t>We began the year making foil boats for our first STEM activity, which was also teambuilding in disguise! Next we learned about parts of the body and face with </a:t>
            </a:r>
            <a:r>
              <a:rPr i="1" lang="pl" sz="1200">
                <a:solidFill>
                  <a:schemeClr val="accent2"/>
                </a:solidFill>
                <a:latin typeface="Century Gothic"/>
                <a:ea typeface="Century Gothic"/>
                <a:cs typeface="Century Gothic"/>
                <a:sym typeface="Century Gothic"/>
              </a:rPr>
              <a:t>monsters</a:t>
            </a:r>
            <a:r>
              <a:rPr i="1" lang="pl" sz="1200">
                <a:solidFill>
                  <a:schemeClr val="accent2"/>
                </a:solidFill>
                <a:latin typeface="Century Gothic"/>
                <a:ea typeface="Century Gothic"/>
                <a:cs typeface="Century Gothic"/>
                <a:sym typeface="Century Gothic"/>
              </a:rPr>
              <a:t>!</a:t>
            </a:r>
            <a:r>
              <a:rPr lang="pl" sz="1200">
                <a:solidFill>
                  <a:schemeClr val="accent2"/>
                </a:solidFill>
                <a:latin typeface="Century Gothic"/>
                <a:ea typeface="Century Gothic"/>
                <a:cs typeface="Century Gothic"/>
                <a:sym typeface="Century Gothic"/>
              </a:rPr>
              <a:t> We’ll finish the month learning about our five senses and their </a:t>
            </a:r>
            <a:r>
              <a:rPr lang="pl" sz="1200">
                <a:solidFill>
                  <a:schemeClr val="accent2"/>
                </a:solidFill>
                <a:latin typeface="Century Gothic"/>
                <a:ea typeface="Century Gothic"/>
                <a:cs typeface="Century Gothic"/>
                <a:sym typeface="Century Gothic"/>
              </a:rPr>
              <a:t>corresponding</a:t>
            </a:r>
            <a:r>
              <a:rPr lang="pl" sz="1200">
                <a:solidFill>
                  <a:schemeClr val="accent2"/>
                </a:solidFill>
                <a:latin typeface="Century Gothic"/>
                <a:ea typeface="Century Gothic"/>
                <a:cs typeface="Century Gothic"/>
                <a:sym typeface="Century Gothic"/>
              </a:rPr>
              <a:t> sense organs.</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286275" y="44968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began our first unit on Changes asking ourselves “how will we change this year?” We </a:t>
            </a:r>
            <a:r>
              <a:rPr lang="pl" sz="1200">
                <a:solidFill>
                  <a:schemeClr val="dk1"/>
                </a:solidFill>
                <a:latin typeface="Century Gothic"/>
                <a:ea typeface="Century Gothic"/>
                <a:cs typeface="Century Gothic"/>
                <a:sym typeface="Century Gothic"/>
              </a:rPr>
              <a:t>reviewed phonics and learned grammar patterns like “be” verbs. Our reading strategies for the month are sequencing and previewing. We also read the story “The Mysterious Tadpole” and completed our first author study about Steven Kellogg.</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how we are unique individuals - there is no one on earth like us! We not only learned about our </a:t>
            </a:r>
            <a:r>
              <a:rPr lang="pl" sz="1200">
                <a:solidFill>
                  <a:schemeClr val="dk1"/>
                </a:solidFill>
                <a:latin typeface="Century Gothic"/>
                <a:ea typeface="Century Gothic"/>
                <a:cs typeface="Century Gothic"/>
                <a:sym typeface="Century Gothic"/>
              </a:rPr>
              <a:t>physical</a:t>
            </a:r>
            <a:r>
              <a:rPr lang="pl" sz="1200">
                <a:solidFill>
                  <a:schemeClr val="dk1"/>
                </a:solidFill>
                <a:latin typeface="Century Gothic"/>
                <a:ea typeface="Century Gothic"/>
                <a:cs typeface="Century Gothic"/>
                <a:sym typeface="Century Gothic"/>
              </a:rPr>
              <a:t> attributes, but features of our character: being funny, smart, empathetic, kind and so on!</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071444"/>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rPr lang="pl" sz="1200">
                <a:solidFill>
                  <a:schemeClr val="accent2"/>
                </a:solidFill>
                <a:latin typeface="Century Gothic"/>
                <a:ea typeface="Century Gothic"/>
                <a:cs typeface="Century Gothic"/>
                <a:sym typeface="Century Gothic"/>
              </a:rPr>
              <a:t>We learned about Claude Monet, a French painter and the founder of Impressionism. We took our first notes and then created poplars just like Monet! We’ll learn about American artist Alma Thomas for the Modern Art Project and all about the art style Orphism!</a:t>
            </a:r>
            <a:endParaRPr sz="1200">
              <a:solidFill>
                <a:schemeClr val="accent2"/>
              </a:solidFill>
              <a:latin typeface="Century Gothic"/>
              <a:ea typeface="Century Gothic"/>
              <a:cs typeface="Century Gothic"/>
              <a:sym typeface="Century Gothic"/>
            </a:endParaRPr>
          </a:p>
        </p:txBody>
      </p:sp>
      <p:sp>
        <p:nvSpPr>
          <p:cNvPr id="62" name="Google Shape;62;p13"/>
          <p:cNvSpPr txBox="1"/>
          <p:nvPr/>
        </p:nvSpPr>
        <p:spPr>
          <a:xfrm>
            <a:off x="2390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6B737"/>
                </a:solidFill>
                <a:latin typeface="Lobster Two"/>
                <a:ea typeface="Lobster Two"/>
                <a:cs typeface="Lobster Two"/>
                <a:sym typeface="Lobster Two"/>
              </a:rPr>
              <a:t>Pictures, pictures, pictures!</a:t>
            </a:r>
            <a:endParaRPr sz="2000">
              <a:solidFill>
                <a:srgbClr val="F6B737"/>
              </a:solidFill>
              <a:latin typeface="Lobster Two"/>
              <a:ea typeface="Lobster Two"/>
              <a:cs typeface="Lobster Two"/>
              <a:sym typeface="Lobster Two"/>
            </a:endParaRPr>
          </a:p>
        </p:txBody>
      </p:sp>
      <p:sp>
        <p:nvSpPr>
          <p:cNvPr id="63" name="Google Shape;63;p13"/>
          <p:cNvSpPr txBox="1"/>
          <p:nvPr/>
        </p:nvSpPr>
        <p:spPr>
          <a:xfrm>
            <a:off x="5186900" y="7309454"/>
            <a:ext cx="2261100" cy="306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4" name="Google Shape;64;p13"/>
          <p:cNvSpPr txBox="1"/>
          <p:nvPr/>
        </p:nvSpPr>
        <p:spPr>
          <a:xfrm>
            <a:off x="5093600" y="7542725"/>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September 26th - Modern Art Project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October 7th - Empathy Day</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October 31st - Halloween</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5" name="Google Shape;65;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6" name="Google Shape;66;p13"/>
          <p:cNvPicPr preferRelativeResize="0"/>
          <p:nvPr/>
        </p:nvPicPr>
        <p:blipFill rotWithShape="1">
          <a:blip r:embed="rId3">
            <a:alphaModFix/>
          </a:blip>
          <a:srcRect b="0" l="495" r="485" t="0"/>
          <a:stretch/>
        </p:blipFill>
        <p:spPr>
          <a:xfrm rot="-5400000">
            <a:off x="2527364" y="7692263"/>
            <a:ext cx="3067299" cy="2065176"/>
          </a:xfrm>
          <a:prstGeom prst="rect">
            <a:avLst/>
          </a:prstGeom>
          <a:noFill/>
          <a:ln>
            <a:noFill/>
          </a:ln>
        </p:spPr>
      </p:pic>
      <p:pic>
        <p:nvPicPr>
          <p:cNvPr id="67" name="Google Shape;67;p13"/>
          <p:cNvPicPr preferRelativeResize="0"/>
          <p:nvPr/>
        </p:nvPicPr>
        <p:blipFill rotWithShape="1">
          <a:blip r:embed="rId4">
            <a:alphaModFix/>
          </a:blip>
          <a:srcRect b="15167" l="0" r="0" t="15160"/>
          <a:stretch/>
        </p:blipFill>
        <p:spPr>
          <a:xfrm>
            <a:off x="173100" y="8367950"/>
            <a:ext cx="2688824" cy="1873375"/>
          </a:xfrm>
          <a:prstGeom prst="rect">
            <a:avLst/>
          </a:prstGeom>
          <a:noFill/>
          <a:ln>
            <a:noFill/>
          </a:ln>
        </p:spPr>
      </p:pic>
      <p:pic>
        <p:nvPicPr>
          <p:cNvPr id="68" name="Google Shape;68;p13"/>
          <p:cNvPicPr preferRelativeResize="0"/>
          <p:nvPr/>
        </p:nvPicPr>
        <p:blipFill rotWithShape="1">
          <a:blip r:embed="rId3">
            <a:alphaModFix/>
          </a:blip>
          <a:srcRect b="0" l="3908" r="3908" t="0"/>
          <a:stretch/>
        </p:blipFill>
        <p:spPr>
          <a:xfrm>
            <a:off x="173100" y="8257500"/>
            <a:ext cx="2743149" cy="1983824"/>
          </a:xfrm>
          <a:prstGeom prst="rect">
            <a:avLst/>
          </a:prstGeom>
          <a:noFill/>
          <a:ln>
            <a:noFill/>
          </a:ln>
        </p:spPr>
      </p:pic>
      <p:pic>
        <p:nvPicPr>
          <p:cNvPr id="69" name="Google Shape;69;p13"/>
          <p:cNvPicPr preferRelativeResize="0"/>
          <p:nvPr/>
        </p:nvPicPr>
        <p:blipFill>
          <a:blip r:embed="rId5">
            <a:alphaModFix/>
          </a:blip>
          <a:stretch>
            <a:fillRect/>
          </a:stretch>
        </p:blipFill>
        <p:spPr>
          <a:xfrm>
            <a:off x="829691" y="-3"/>
            <a:ext cx="5900622" cy="2371800"/>
          </a:xfrm>
          <a:prstGeom prst="rect">
            <a:avLst/>
          </a:prstGeom>
          <a:noFill/>
          <a:ln>
            <a:noFill/>
          </a:ln>
        </p:spPr>
      </p:pic>
      <p:pic>
        <p:nvPicPr>
          <p:cNvPr id="70" name="Google Shape;70;p13" title="logo2.png"/>
          <p:cNvPicPr preferRelativeResize="0"/>
          <p:nvPr/>
        </p:nvPicPr>
        <p:blipFill>
          <a:blip r:embed="rId6">
            <a:alphaModFix/>
          </a:blip>
          <a:stretch>
            <a:fillRect/>
          </a:stretch>
        </p:blipFill>
        <p:spPr>
          <a:xfrm>
            <a:off x="963300" y="328279"/>
            <a:ext cx="839251" cy="840150"/>
          </a:xfrm>
          <a:prstGeom prst="rect">
            <a:avLst/>
          </a:prstGeom>
          <a:noFill/>
          <a:ln>
            <a:noFill/>
          </a:ln>
        </p:spPr>
      </p:pic>
      <p:pic>
        <p:nvPicPr>
          <p:cNvPr id="71" name="Google Shape;71;p13" title="IMG_4077.jpeg"/>
          <p:cNvPicPr preferRelativeResize="0"/>
          <p:nvPr/>
        </p:nvPicPr>
        <p:blipFill>
          <a:blip r:embed="rId7">
            <a:alphaModFix/>
          </a:blip>
          <a:stretch>
            <a:fillRect/>
          </a:stretch>
        </p:blipFill>
        <p:spPr>
          <a:xfrm>
            <a:off x="100100" y="8096925"/>
            <a:ext cx="2882099" cy="2161574"/>
          </a:xfrm>
          <a:prstGeom prst="rect">
            <a:avLst/>
          </a:prstGeom>
          <a:noFill/>
          <a:ln>
            <a:noFill/>
          </a:ln>
        </p:spPr>
      </p:pic>
      <p:pic>
        <p:nvPicPr>
          <p:cNvPr id="72" name="Google Shape;72;p13" title="IMG_4076.jpeg"/>
          <p:cNvPicPr preferRelativeResize="0"/>
          <p:nvPr/>
        </p:nvPicPr>
        <p:blipFill>
          <a:blip r:embed="rId8">
            <a:alphaModFix/>
          </a:blip>
          <a:stretch>
            <a:fillRect/>
          </a:stretch>
        </p:blipFill>
        <p:spPr>
          <a:xfrm>
            <a:off x="3028425" y="7174125"/>
            <a:ext cx="2065174" cy="30671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