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9906000" cx="6858000"/>
  <p:notesSz cx="6797675" cy="9928225"/>
  <p:embeddedFontLst>
    <p:embeddedFont>
      <p:font typeface="Tahoma"/>
      <p:regular r:id="rId7"/>
      <p:bold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GoogleSlidesCustomDataVersion2">
      <go:slidesCustomData xmlns:go="http://customooxmlschemas.google.com/" r:id="rId9" roundtripDataSignature="AMtx7mjWiWKglPRt18+/Ca8DnpfFxJAjQ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20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Tahoma-regular.fntdata"/><Relationship Id="rId8" Type="http://schemas.openxmlformats.org/officeDocument/2006/relationships/font" Target="fonts/Tahoma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464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49688" y="0"/>
            <a:ext cx="29464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239963" y="1241425"/>
            <a:ext cx="2317750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429750"/>
            <a:ext cx="29464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pl-PL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2239963" y="1241425"/>
            <a:ext cx="2317800" cy="3349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79450" y="4778375"/>
            <a:ext cx="5438700" cy="390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7" name="Google Shape;87;p1:notes"/>
          <p:cNvSpPr txBox="1"/>
          <p:nvPr>
            <p:ph idx="12" type="sldNum"/>
          </p:nvPr>
        </p:nvSpPr>
        <p:spPr>
          <a:xfrm>
            <a:off x="3849688" y="9429750"/>
            <a:ext cx="2946300" cy="498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ajd tytułowy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514350" y="3077283"/>
            <a:ext cx="5829300" cy="21233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028700" y="5613400"/>
            <a:ext cx="4800600" cy="25315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tuł i tekst pionowy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2"/>
          <p:cNvSpPr txBox="1"/>
          <p:nvPr>
            <p:ph idx="1" type="body"/>
          </p:nvPr>
        </p:nvSpPr>
        <p:spPr>
          <a:xfrm rot="5400000">
            <a:off x="160249" y="2494053"/>
            <a:ext cx="6537502" cy="617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tuł pionowy i teks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/>
          <p:nvPr>
            <p:ph type="title"/>
          </p:nvPr>
        </p:nvSpPr>
        <p:spPr>
          <a:xfrm rot="5400000">
            <a:off x="1517474" y="3851277"/>
            <a:ext cx="8452202" cy="15430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3"/>
          <p:cNvSpPr txBox="1"/>
          <p:nvPr>
            <p:ph idx="1" type="body"/>
          </p:nvPr>
        </p:nvSpPr>
        <p:spPr>
          <a:xfrm rot="5400000">
            <a:off x="-1625776" y="2365377"/>
            <a:ext cx="8452202" cy="4514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tuł i zawartość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główek sekcji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541735" y="6365522"/>
            <a:ext cx="5829300" cy="19674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541735" y="4198587"/>
            <a:ext cx="5829300" cy="216693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wa elementy zawartości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342900" y="2311402"/>
            <a:ext cx="3028950" cy="65375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3486150" y="2311402"/>
            <a:ext cx="3028950" cy="65375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ównanie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342900" y="2217385"/>
            <a:ext cx="3030141" cy="9241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342900" y="3141486"/>
            <a:ext cx="3030141" cy="57074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3483770" y="2217385"/>
            <a:ext cx="3031331" cy="9241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3483770" y="3141486"/>
            <a:ext cx="3031331" cy="57074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lko tytuł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usty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awartość z podpisem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/>
          <p:nvPr>
            <p:ph type="title"/>
          </p:nvPr>
        </p:nvSpPr>
        <p:spPr>
          <a:xfrm>
            <a:off x="342901" y="394406"/>
            <a:ext cx="2256235" cy="167851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" type="body"/>
          </p:nvPr>
        </p:nvSpPr>
        <p:spPr>
          <a:xfrm>
            <a:off x="2681288" y="394406"/>
            <a:ext cx="3833813" cy="8454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0"/>
          <p:cNvSpPr txBox="1"/>
          <p:nvPr>
            <p:ph idx="2" type="body"/>
          </p:nvPr>
        </p:nvSpPr>
        <p:spPr>
          <a:xfrm>
            <a:off x="342901" y="2072923"/>
            <a:ext cx="2256235" cy="67759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2" name="Google Shape;62;p10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az z podpisem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/>
          <p:nvPr>
            <p:ph type="title"/>
          </p:nvPr>
        </p:nvSpPr>
        <p:spPr>
          <a:xfrm>
            <a:off x="1344216" y="6934201"/>
            <a:ext cx="4114800" cy="8186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/>
          <p:nvPr>
            <p:ph idx="2" type="pic"/>
          </p:nvPr>
        </p:nvSpPr>
        <p:spPr>
          <a:xfrm>
            <a:off x="1344216" y="885119"/>
            <a:ext cx="4114800" cy="59436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/>
          <p:nvPr>
            <p:ph idx="1" type="body"/>
          </p:nvPr>
        </p:nvSpPr>
        <p:spPr>
          <a:xfrm>
            <a:off x="1344216" y="7752823"/>
            <a:ext cx="4114800" cy="1162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9" name="Google Shape;69;p11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/>
          <p:nvPr>
            <p:ph idx="1" type="subTitle"/>
          </p:nvPr>
        </p:nvSpPr>
        <p:spPr>
          <a:xfrm>
            <a:off x="431238" y="1990360"/>
            <a:ext cx="6138000" cy="3600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 lnSpcReduction="2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</a:pPr>
            <a:r>
              <a:rPr b="1" lang="pl-PL" sz="10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BLOKI TEMATYCZNE</a:t>
            </a:r>
            <a:endParaRPr/>
          </a:p>
        </p:txBody>
      </p:sp>
      <p:sp>
        <p:nvSpPr>
          <p:cNvPr id="90" name="Google Shape;90;p1"/>
          <p:cNvSpPr txBox="1"/>
          <p:nvPr/>
        </p:nvSpPr>
        <p:spPr>
          <a:xfrm>
            <a:off x="431250" y="2205175"/>
            <a:ext cx="6138000" cy="360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/>
              <a:t>W świecie zwierząt. Ssaki. Ptaki. Gady. Płazy. Owady. Zwierzęta domowe:  Ryby. Koty. Psy. Chomiki. Papugi.  </a:t>
            </a:r>
            <a:endParaRPr sz="9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/>
              <a:t>Lektura Roalda Dahl “Charlie i fabryka czekolady”. </a:t>
            </a:r>
            <a:endParaRPr sz="900"/>
          </a:p>
        </p:txBody>
      </p:sp>
      <p:sp>
        <p:nvSpPr>
          <p:cNvPr id="91" name="Google Shape;91;p1"/>
          <p:cNvSpPr txBox="1"/>
          <p:nvPr/>
        </p:nvSpPr>
        <p:spPr>
          <a:xfrm>
            <a:off x="409097" y="8707655"/>
            <a:ext cx="3024000" cy="3600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PROJEKTY I WYDARZENIA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409100" y="9082050"/>
            <a:ext cx="3024000" cy="761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Wycieczka do Muzeum Marii Curie - Skłodowskiej. </a:t>
            </a:r>
            <a:endParaRPr b="0" i="0" sz="900" u="none" cap="none" strike="noStrik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415338" y="7603238"/>
            <a:ext cx="6160800" cy="3600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ZAPYTAJ MNIE MAMO, ZAPYTAJ MNIE TATO</a:t>
            </a:r>
            <a:endParaRPr b="1" i="0" sz="1000" u="none" cap="none" strike="noStrik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4" name="Google Shape;94;p1"/>
          <p:cNvSpPr txBox="1"/>
          <p:nvPr/>
        </p:nvSpPr>
        <p:spPr>
          <a:xfrm>
            <a:off x="415650" y="7959025"/>
            <a:ext cx="6160200" cy="6579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Omawiam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cechy 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charakterystyczne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ssaków, ptaków, gadów, płazów, ryb i owadów.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Dlaczego właściciele kotów muszą mieć do nich anielską cierpliwość? Dlaczego mówi się, że koty mają charakter.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Rady dla przyszłych właścicieli kotów i psów. 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5" name="Google Shape;95;p1"/>
          <p:cNvSpPr txBox="1"/>
          <p:nvPr/>
        </p:nvSpPr>
        <p:spPr>
          <a:xfrm>
            <a:off x="3517950" y="8707650"/>
            <a:ext cx="3058800" cy="3600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CO PRZED NAMI…</a:t>
            </a:r>
            <a:endParaRPr b="1" i="0" sz="1000" u="none" cap="none" strike="noStrik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6" name="Google Shape;96;p1"/>
          <p:cNvSpPr txBox="1"/>
          <p:nvPr/>
        </p:nvSpPr>
        <p:spPr>
          <a:xfrm>
            <a:off x="3517950" y="9082150"/>
            <a:ext cx="3058800" cy="761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Festiwal europejski.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Finał Speaking Contest.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7" name="Google Shape;97;p1"/>
          <p:cNvSpPr txBox="1"/>
          <p:nvPr/>
        </p:nvSpPr>
        <p:spPr>
          <a:xfrm>
            <a:off x="372757" y="1724188"/>
            <a:ext cx="61293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KLASA: 3| MIESIĄC: </a:t>
            </a:r>
            <a:r>
              <a:rPr b="1" lang="pl-PL" sz="10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kwiecień</a:t>
            </a:r>
            <a:r>
              <a:rPr b="1" i="0" lang="pl-PL" sz="1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| NAUCZYCIEL: Anna Kerdelewicz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1"/>
          <p:cNvSpPr txBox="1"/>
          <p:nvPr/>
        </p:nvSpPr>
        <p:spPr>
          <a:xfrm>
            <a:off x="435600" y="2599551"/>
            <a:ext cx="6129300" cy="3600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NAJWAŻNIEJSZE ZAGADNIENIA W RAMACH EDUKACJI</a:t>
            </a:r>
            <a:endParaRPr b="1" i="0" sz="1000" u="none" cap="none" strike="noStrik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431250" y="3266775"/>
            <a:ext cx="3339600" cy="1821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Części mowy: rzeczowniki, czasowniki, przymiotniki. Czasowniki w czasie przeszłym. Przysłówki. Czytanie ze zrozumieniem - numerowanie zdań zgodnie z kolejnością wydarzeń w opowiadaniu "Pies artysta" i "Pies w schronisku". Cechy charakterystyczne psa. Powiedzenia związane z psem. Czytanie opowiadania "Kot Klops". Podanie kilku typowych cech kota.Uzupełnianie zdań powiedzeniami o kotach.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Na podstawie tekstu z podręcznika zapisywanie najważniejszych informacji o chomiku. Układanie menu dla chomika. Udzielanie odpowiedzi na pytania dotyczące przeczytanego tekstu - pisemnie.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435600" y="5335825"/>
            <a:ext cx="3339600" cy="21915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900"/>
              <a:t>Ptaki - cechy charakterystyczne. Po co ptakom pióra? W jaki sposób ptaki zdobywają pokarmy? Rodzaje dziobów. Płazy i gady. Podobieństwa i różnice. Cechy </a:t>
            </a:r>
            <a:r>
              <a:rPr lang="pl-PL" sz="900"/>
              <a:t>charakterystyczne</a:t>
            </a:r>
            <a:r>
              <a:rPr lang="pl-PL" sz="900"/>
              <a:t>. Ryby. Ssaki. Psy. Schroniska. Czytanie tekstów i wierszy.W świecie owadów. Cechy charakterystyczne owadów. Przykładowe gatunki owadów.  Części ciała owadów. Znaczenie owadów dla człowieka i przyrody, a także zagrożenia, jakie niosą za sobą insekty. sposoby zdobywania pożywienia. Doświadczenie "Dlaczego nartniki chodzą po wodzie?". Wyjaśnienie zjawiska napięcia powierzchniowego. Różne ciekawostki na temat owadów. </a:t>
            </a:r>
            <a:endParaRPr sz="900"/>
          </a:p>
        </p:txBody>
      </p:sp>
      <p:sp>
        <p:nvSpPr>
          <p:cNvPr id="101" name="Google Shape;101;p1"/>
          <p:cNvSpPr txBox="1"/>
          <p:nvPr/>
        </p:nvSpPr>
        <p:spPr>
          <a:xfrm>
            <a:off x="431250" y="2991100"/>
            <a:ext cx="3339600" cy="2757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POLONISTYCZNA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1"/>
          <p:cNvSpPr txBox="1"/>
          <p:nvPr/>
        </p:nvSpPr>
        <p:spPr>
          <a:xfrm>
            <a:off x="3854400" y="3263950"/>
            <a:ext cx="2698800" cy="2604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05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Odejmowanie pod kreską. Sprawdzanie wyników za pomocą dodawania. Dokonywanie obliczeń zgodnie z kolejnością wykonywania działań. Zapisywanie liczb pokazanych za pomocą koralików. Zapisywanie liczb trzycyfrowych wg podanego kryterium. Tworzenie liczb trzycyfrowych z podanych cyfr. Zapisywanie, z ilu setek, dziesiątek i jedności składają się podane liczby. Zapisywanie podanych liczb cyframi. Doskonalenie rachunku pamięciowego - obliczanie dowolnym sposobem.  Rozwiązywanie zadań z treścią. Redagowanie treści zadań do działań. Obliczenia sposobem pisemnym. Ułamki. </a:t>
            </a:r>
            <a:endParaRPr b="0" i="0" sz="900" u="none" cap="none" strike="noStrik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3" name="Google Shape;103;p1"/>
          <p:cNvSpPr txBox="1"/>
          <p:nvPr/>
        </p:nvSpPr>
        <p:spPr>
          <a:xfrm>
            <a:off x="3854400" y="2993950"/>
            <a:ext cx="2698800" cy="270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MATEMATYCZNA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1"/>
          <p:cNvSpPr txBox="1"/>
          <p:nvPr/>
        </p:nvSpPr>
        <p:spPr>
          <a:xfrm>
            <a:off x="435600" y="5089525"/>
            <a:ext cx="3339600" cy="2463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PRZYRODNICZA I SPOŁECZNA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1"/>
          <p:cNvSpPr txBox="1"/>
          <p:nvPr/>
        </p:nvSpPr>
        <p:spPr>
          <a:xfrm>
            <a:off x="3877850" y="6137925"/>
            <a:ext cx="2698800" cy="13893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10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Techniki</a:t>
            </a:r>
            <a:r>
              <a:rPr lang="pl-PL" sz="10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dekorowania jajek metodą tradycyjną. </a:t>
            </a:r>
            <a:endParaRPr sz="10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10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Ozdabianie papierowych sylwet jajek kolorowymi wycinankami w stylu ludowym. </a:t>
            </a:r>
            <a:endParaRPr sz="10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10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Prace plastyczne związane z omawianą lekturą. </a:t>
            </a:r>
            <a:endParaRPr sz="10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6" name="Google Shape;106;p1"/>
          <p:cNvSpPr txBox="1"/>
          <p:nvPr/>
        </p:nvSpPr>
        <p:spPr>
          <a:xfrm>
            <a:off x="3877850" y="5867925"/>
            <a:ext cx="2698800" cy="270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PLASTYCZNA I TECHNICZNA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1"/>
          <p:cNvSpPr txBox="1"/>
          <p:nvPr/>
        </p:nvSpPr>
        <p:spPr>
          <a:xfrm>
            <a:off x="431249" y="193043"/>
            <a:ext cx="41490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8" name="Google Shape;108;p1" title="20250424_115123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5600" y="0"/>
            <a:ext cx="6117601" cy="17242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ogo_IS_owal_2.wmf" id="109" name="Google Shape;109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962043" y="1076697"/>
            <a:ext cx="540000" cy="54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otyw pakietu Office">
  <a:themeElements>
    <a:clrScheme name="Pakiet 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tyw pakietu Office">
  <a:themeElements>
    <a:clrScheme name="Pakiet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