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906000" cx="6858000"/>
  <p:notesSz cx="6797675" cy="9928225"/>
  <p:embeddedFontLst>
    <p:embeddedFont>
      <p:font typeface="Tahom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9" roundtripDataSignature="AMtx7mhw2XGtlLJ0xkninbv0KfUberd8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2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Tahoma-regular.fntdata"/><Relationship Id="rId8" Type="http://schemas.openxmlformats.org/officeDocument/2006/relationships/font" Target="fonts/Tahom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9963" y="1241425"/>
            <a:ext cx="231775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pl-PL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39963" y="1241425"/>
            <a:ext cx="2317800" cy="334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78375"/>
            <a:ext cx="5438700" cy="39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pl-PL"/>
              <a:t> i </a:t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9688" y="9429750"/>
            <a:ext cx="2946300" cy="49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ajd tytułowy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tekst pionowy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160249" y="2494053"/>
            <a:ext cx="6537502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pionowy i teks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1517474" y="3851277"/>
            <a:ext cx="8452202" cy="15430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625776" y="2365377"/>
            <a:ext cx="8452202" cy="4514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tuł i zawartość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główek sekcji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wa elementy zawartości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34290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486150" y="2311402"/>
            <a:ext cx="302895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ównanie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ylko tytuł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usty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awartość z podpisem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az z podpisem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idx="1" type="subTitle"/>
          </p:nvPr>
        </p:nvSpPr>
        <p:spPr>
          <a:xfrm>
            <a:off x="431238" y="1990360"/>
            <a:ext cx="61380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</a:pPr>
            <a:r>
              <a:rPr b="1" lang="pl-PL" sz="1000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BLOKI TEMATYCZNE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431250" y="2304650"/>
            <a:ext cx="6138000" cy="6444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984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ahoma"/>
              <a:buChar char="❏"/>
            </a:pPr>
            <a:r>
              <a:rPr lang="pl-PL" sz="1100">
                <a:latin typeface="Tahoma"/>
                <a:ea typeface="Tahoma"/>
                <a:cs typeface="Tahoma"/>
                <a:sym typeface="Tahoma"/>
              </a:rPr>
              <a:t>Ziemia  - nasza planeta</a:t>
            </a:r>
            <a:endParaRPr sz="1100">
              <a:latin typeface="Tahoma"/>
              <a:ea typeface="Tahoma"/>
              <a:cs typeface="Tahoma"/>
              <a:sym typeface="Tahoma"/>
            </a:endParaRPr>
          </a:p>
          <a:p>
            <a:pPr indent="-2984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Tahoma"/>
              <a:buChar char="❏"/>
            </a:pPr>
            <a:r>
              <a:rPr lang="pl-PL" sz="1100">
                <a:latin typeface="Tahoma"/>
                <a:ea typeface="Tahoma"/>
                <a:cs typeface="Tahoma"/>
                <a:sym typeface="Tahoma"/>
              </a:rPr>
              <a:t>Co kryje szafa</a:t>
            </a:r>
            <a:endParaRPr sz="1100">
              <a:latin typeface="Tahoma"/>
              <a:ea typeface="Tahoma"/>
              <a:cs typeface="Tahoma"/>
              <a:sym typeface="Tahoma"/>
            </a:endParaRPr>
          </a:p>
          <a:p>
            <a:pPr indent="-2984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Font typeface="Tahoma"/>
              <a:buChar char="❏"/>
            </a:pPr>
            <a:r>
              <a:rPr lang="pl-PL" sz="1100">
                <a:latin typeface="Tahoma"/>
                <a:ea typeface="Tahoma"/>
                <a:cs typeface="Tahoma"/>
                <a:sym typeface="Tahoma"/>
              </a:rPr>
              <a:t>Jesteśmy częścią kosmosu</a:t>
            </a:r>
            <a:endParaRPr sz="1100"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09100" y="8729750"/>
            <a:ext cx="23433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PROJEKTY I WYDARZENIA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409100" y="9089750"/>
            <a:ext cx="2343300" cy="76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ahoma"/>
              <a:buChar char="❏"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Speaking</a:t>
            </a: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Contest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ahoma"/>
              <a:buChar char="❏"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Festiwal “Dookoła świata”;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ahoma"/>
              <a:buChar char="❏"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Wizyta w Smart Kids Planet; 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794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Tahoma"/>
              <a:buChar char="❏"/>
            </a:pPr>
            <a:r>
              <a:rPr lang="pl-PL" sz="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Wycieczka do kina na film “Flow”.</a:t>
            </a:r>
            <a:endParaRPr sz="8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15338" y="7532313"/>
            <a:ext cx="61608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ZAPYTAJ MNIE MAMO, ZAPYTAJ MNIE TATO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4" name="Google Shape;94;p1"/>
          <p:cNvSpPr txBox="1"/>
          <p:nvPr/>
        </p:nvSpPr>
        <p:spPr>
          <a:xfrm>
            <a:off x="415650" y="7892325"/>
            <a:ext cx="6160200" cy="76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457200" marR="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Co znaczy zero waste?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Dlaczego warto korzystać z używanych rzeczy;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O kolejność występowania planet w Układzie Słonecznym;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Ile to setek, ile dziesiątek i ile jedności.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Kim jest Dunia?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2817275" y="8729750"/>
            <a:ext cx="37596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CO PRZED NAMI…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2817150" y="9089650"/>
            <a:ext cx="3759600" cy="765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0987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25"/>
              <a:buFont typeface="Tahoma"/>
              <a:buChar char="❏"/>
            </a:pPr>
            <a:r>
              <a:rPr lang="pl-PL" sz="825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Spotkanie on-line z rodzicami - </a:t>
            </a:r>
            <a:r>
              <a:rPr b="1" lang="pl-PL" sz="825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 czerwca</a:t>
            </a:r>
            <a:r>
              <a:rPr lang="pl-PL" sz="825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sz="825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0987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Tahoma"/>
              <a:buChar char="❏"/>
            </a:pPr>
            <a:r>
              <a:rPr lang="pl-PL" sz="825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Wycieczka do Muzeum Króla Jana w Wilanowie - </a:t>
            </a:r>
            <a:r>
              <a:rPr b="1" lang="pl-PL" sz="825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6 czerwca</a:t>
            </a:r>
            <a:r>
              <a:rPr lang="pl-PL" sz="825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sz="825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0987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Tahoma"/>
              <a:buChar char="❏"/>
            </a:pPr>
            <a:r>
              <a:rPr b="1" lang="pl-PL" sz="825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Zielona szkoła - 11-13 czerwca; </a:t>
            </a:r>
            <a:endParaRPr b="1" sz="825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0987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Tahoma"/>
              <a:buChar char="❏"/>
            </a:pPr>
            <a:r>
              <a:rPr lang="pl-PL" sz="825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Zebranie z Rodzicami - </a:t>
            </a:r>
            <a:r>
              <a:rPr b="1" lang="pl-PL" sz="825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17 czerwca;</a:t>
            </a:r>
            <a:endParaRPr b="1" sz="825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0987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5"/>
              <a:buFont typeface="Tahoma"/>
              <a:buChar char="❏"/>
            </a:pPr>
            <a:r>
              <a:rPr lang="pl-PL" sz="825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Zakończenie roku szkolnego - </a:t>
            </a:r>
            <a:r>
              <a:rPr b="1" lang="pl-PL" sz="825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27 czerwca.</a:t>
            </a:r>
            <a:endParaRPr b="1" sz="825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372757" y="1724188"/>
            <a:ext cx="61293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KLASA: 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</a:t>
            </a:r>
            <a:r>
              <a:rPr b="1" i="0" lang="pl-PL" sz="10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| MIESIĄC: maj| NAUCZYCIEL: A</a:t>
            </a:r>
            <a:r>
              <a:rPr b="1" lang="pl-PL" sz="1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nna Perkowska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435600" y="3009563"/>
            <a:ext cx="6129300" cy="360000"/>
          </a:xfrm>
          <a:prstGeom prst="rect">
            <a:avLst/>
          </a:prstGeom>
          <a:solidFill>
            <a:schemeClr val="dk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NAJWAŻNIEJSZE ZAGADNIENIA W RAMACH EDUKACJI</a:t>
            </a:r>
            <a:endParaRPr b="1" i="0" sz="1000" u="none" cap="none" strike="noStrike">
              <a:solidFill>
                <a:schemeClr val="lt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31250" y="3721150"/>
            <a:ext cx="3654900" cy="2059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Podaję formy liczby pojedynczej lub mnogiej rzeczowników;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Wskazuję wyrazy bliskoznaczne;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Układam pytania do przeczytanego tekstu;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Znam części mowy: rzeczownik, czasownik, przymiotnik;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Czytam tekst z podziałem na role;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Słucham z uwagą opowiadania;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Zapamiętuję pisownię wyrazów z ch 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niewymiennym</a:t>
            </a: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Próbuję ocenić zachowanie bohaterów opowiadania;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Czytam tekst ze zrozumieniem;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Uzupełniam wyrazy w zdaniach;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Uzupełniam tekst wyrazami z ramki;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Zapisuje nazwy planet i gwiazd wielką literą;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Wymyślam przymiotniki do podanych rzeczowników;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Rozwijam swoje zainteresowania czytelnicze.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431250" y="6149800"/>
            <a:ext cx="3654900" cy="1299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Wiem, co to smog;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 skąd się biorą pory dnia oraz pory roku;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Wiem, kiedy rozpoczynają się pory roku;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Wiem, co to jest globalne ocieplenie;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Znam części garderoby;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Znam różne rodzaje tkanin.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Znam planety Układu Słonecznego;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Wiem, co to jest grawitacja.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Efektywnie współpracuję w grupie. 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431250" y="3448300"/>
            <a:ext cx="36549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POLONISTYCZNA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210050" y="3704075"/>
            <a:ext cx="2343300" cy="2388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45720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15000"/>
              </a:lnSpc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Znam tabliczkę mnożenia do 100;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Sprawdzam wynik dzielenia za pomocą mnożenia;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Układam zadania tekstowe do ilustracji;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Rozwiązuję zadania matematyczne;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Wiem, co znaczą określenia: 2 razy więcej, 2 razy mniej;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Rozumiem określenia: ile razy mniej/ ile razy więcej;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0" lvl="0" marL="457200" marR="0" rtl="0" algn="l">
              <a:lnSpc>
                <a:spcPct val="105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4209900" y="3451150"/>
            <a:ext cx="2343300" cy="2700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MATEMATYCZNA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431250" y="5881496"/>
            <a:ext cx="3654900" cy="275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PRZYRODNICZA I SPOŁECZNA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4209900" y="6457600"/>
            <a:ext cx="2355000" cy="9912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85750" lvl="0" marL="457200" marR="0" rtl="0" algn="l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Irlandzka flag - kolorowy papier;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Laurka dla mamy - kolorowanie, wycinanie, składanie;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indent="-2857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ahoma"/>
              <a:buChar char="❏"/>
            </a:pPr>
            <a:r>
              <a:rPr lang="pl-PL" sz="9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Układ Słoneczny - kolorowanie kredkami, wycinanie, naklejanie.</a:t>
            </a:r>
            <a:endParaRPr sz="9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4209900" y="6149800"/>
            <a:ext cx="2355000" cy="3078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1" i="0" lang="pl-PL" sz="1000" u="none" cap="none" strike="noStrik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PLASTYCZNA I TECHNICZNA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431249" y="193043"/>
            <a:ext cx="4149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8" name="Google Shape;108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1250" y="0"/>
            <a:ext cx="6137999" cy="17398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_IS_owal_2.wmf" id="109" name="Google Shape;10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962043" y="791122"/>
            <a:ext cx="540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yw pakietu Office">
  <a:themeElements>
    <a:clrScheme name="Pakiet 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