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440000" cx="7560000"/>
  <p:notesSz cx="6858000" cy="9144000"/>
  <p:embeddedFontLst>
    <p:embeddedFont>
      <p:font typeface="Lobster Two"/>
      <p:regular r:id="rId7"/>
      <p:bold r:id="rId8"/>
      <p:italic r:id="rId9"/>
      <p:boldItalic r:id="rId10"/>
    </p:embeddedFont>
    <p:embeddedFont>
      <p:font typeface="Caveat"/>
      <p:regular r:id="rId11"/>
      <p:bold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hyqQa7EYK1Q1q9LGGLvvFTb9do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regular.fntdata"/><Relationship Id="rId10" Type="http://schemas.openxmlformats.org/officeDocument/2006/relationships/font" Target="fonts/LobsterTwo-boldItalic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bsterTwo-italic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bsterTwo-regular.fntdata"/><Relationship Id="rId8" Type="http://schemas.openxmlformats.org/officeDocument/2006/relationships/font" Target="fonts/LobsterTw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70" y="685800"/>
            <a:ext cx="248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187770" y="685800"/>
            <a:ext cx="248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257705" y="2245153"/>
            <a:ext cx="7044600" cy="39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00"/>
              <a:buNone/>
              <a:defRPr sz="163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257705" y="6398217"/>
            <a:ext cx="7044600" cy="26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257705" y="2339232"/>
            <a:ext cx="33069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3995291" y="2339232"/>
            <a:ext cx="33069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4375" lIns="124375" spcFirstLastPara="1" rIns="124375" wrap="square" tIns="1243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083839" y="1469689"/>
            <a:ext cx="3172500" cy="7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257705" y="8586994"/>
            <a:ext cx="4959900" cy="12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0" i="0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57705" y="2339232"/>
            <a:ext cx="70446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4375" lIns="124375" spcFirstLastPara="1" rIns="124375" wrap="square" tIns="124375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4375" lIns="124375" spcFirstLastPara="1" rIns="124375" wrap="square" tIns="1243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744438" y="2206625"/>
            <a:ext cx="607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" sz="2400" u="none" cap="none" strike="noStrike">
                <a:solidFill>
                  <a:srgbClr val="00BF63"/>
                </a:solidFill>
                <a:latin typeface="Lobster Two"/>
                <a:ea typeface="Lobster Two"/>
                <a:cs typeface="Lobster Two"/>
                <a:sym typeface="Lobster Two"/>
              </a:rPr>
              <a:t>Grade </a:t>
            </a:r>
            <a:r>
              <a:rPr lang="pl" sz="2400">
                <a:solidFill>
                  <a:srgbClr val="00BF63"/>
                </a:solidFill>
                <a:latin typeface="Lobster Two"/>
                <a:ea typeface="Lobster Two"/>
                <a:cs typeface="Lobster Two"/>
                <a:sym typeface="Lobster Two"/>
              </a:rPr>
              <a:t>3</a:t>
            </a:r>
            <a:r>
              <a:rPr b="0" i="0" lang="pl" sz="2400" u="none" cap="none" strike="noStrike">
                <a:solidFill>
                  <a:srgbClr val="00BF63"/>
                </a:solidFill>
                <a:latin typeface="Lobster Two"/>
                <a:ea typeface="Lobster Two"/>
                <a:cs typeface="Lobster Two"/>
                <a:sym typeface="Lobster Two"/>
              </a:rPr>
              <a:t> Newsletter - April in Review</a:t>
            </a:r>
            <a:endParaRPr b="0" i="0" sz="2400" u="none" cap="none" strike="noStrike">
              <a:solidFill>
                <a:srgbClr val="00BF63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418400" y="2866400"/>
            <a:ext cx="2563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33900" y="2677325"/>
            <a:ext cx="22611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welcomed the month of April by celebrating Easter with an Easter Egg Hunt and getting ready for the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annual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International School Speaking Contest.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603900" y="2677325"/>
            <a:ext cx="22611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Mathematics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learned about 3D shapes and how to identify them. We also learned how to count the vertices and edges of each shape and how to identify the bases.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4965025" y="2677325"/>
            <a:ext cx="22611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</a:t>
            </a:r>
            <a:r>
              <a:rPr b="1" lang="pl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b="1"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presented their scientific experiments on the Science Fair. Each group made a carefully put together display board showing the steps of the experiment and how the results prove or disprove their hypothesis. The drive and dedication for this project was truly inspiring!</a:t>
            </a:r>
            <a:endParaRPr sz="1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10525" y="4568913"/>
            <a:ext cx="2193300" cy="3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 Arts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learned about adverbs of time and sequence and how to use them. We also learned how to analyse differences and similarities in detail, using T-charts. Students competed in the annual International School Spelling Bee Finals - a special congratulations to our Grade 3 winner!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2649300" y="4832625"/>
            <a:ext cx="2261100" cy="25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Studies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learned about the land use in Ontario and prepared for the annual International School Speaking Contest. Students presented their speeches on various topics - a special congratulations to our Grade 3 winner!</a:t>
            </a:r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5169800" y="5594525"/>
            <a:ext cx="2261100" cy="2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</a:t>
            </a:r>
            <a:endParaRPr b="1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learned about Frida Kahlo and what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inspired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her. We also looked at the hardships she overcame in order to </a:t>
            </a: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pursue her passion. Students created self portraits in her style.</a:t>
            </a:r>
            <a:endParaRPr b="1" i="0" sz="1200" u="none" cap="none" strike="noStrike">
              <a:solidFill>
                <a:schemeClr val="accent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125222" y="7312625"/>
            <a:ext cx="455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2000" u="none" cap="none" strike="noStrike">
                <a:solidFill>
                  <a:srgbClr val="00BF63"/>
                </a:solidFill>
                <a:latin typeface="Lobster Two"/>
                <a:ea typeface="Lobster Two"/>
                <a:cs typeface="Lobster Two"/>
                <a:sym typeface="Lobster Two"/>
              </a:rPr>
              <a:t>Pictures, pictures, pictures!</a:t>
            </a:r>
            <a:endParaRPr b="0" i="0" sz="2000" u="none" cap="none" strike="noStrike">
              <a:solidFill>
                <a:srgbClr val="00BF63"/>
              </a:solidFill>
              <a:latin typeface="Lobster Two"/>
              <a:ea typeface="Lobster Two"/>
              <a:cs typeface="Lobster Two"/>
              <a:sym typeface="Lobster Two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5186900" y="8088175"/>
            <a:ext cx="22611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pl" sz="12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Dates:</a:t>
            </a:r>
            <a:endParaRPr b="1" i="0" sz="12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5169800" y="8413625"/>
            <a:ext cx="2295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1st May &amp; 2nd May (School Closed)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13th May - ‘Around the World’ festival (schoolwide)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284" y="272925"/>
            <a:ext cx="4080268" cy="18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7075" y="6913500"/>
            <a:ext cx="1547918" cy="190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814225"/>
            <a:ext cx="1460501" cy="202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6">
            <a:alphaModFix/>
          </a:blip>
          <a:srcRect b="5169" l="1773" r="3877" t="30451"/>
          <a:stretch/>
        </p:blipFill>
        <p:spPr>
          <a:xfrm>
            <a:off x="1381550" y="8502375"/>
            <a:ext cx="3788252" cy="18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