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440000" cx="7560000"/>
  <p:notesSz cx="6858000" cy="9144000"/>
  <p:embeddedFontLst>
    <p:embeddedFont>
      <p:font typeface="Lobster Two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56p0wV9fiUSHIbr3JNND5LG5g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font" Target="fonts/LobsterTwo-boldItalic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bsterTwo-italic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Two-regular.fntdata"/><Relationship Id="rId8" Type="http://schemas.openxmlformats.org/officeDocument/2006/relationships/font" Target="fonts/LobsterTw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57705" y="6398217"/>
            <a:ext cx="70446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57705" y="2339232"/>
            <a:ext cx="33069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3995291" y="2339232"/>
            <a:ext cx="33069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4375" lIns="124375" spcFirstLastPara="1" rIns="124375" wrap="square" tIns="124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083839" y="1469689"/>
            <a:ext cx="3172500" cy="7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257705" y="8586994"/>
            <a:ext cx="49599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44438" y="2206625"/>
            <a:ext cx="60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" sz="2400" u="none" cap="none" strike="noStrike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Grade </a:t>
            </a:r>
            <a:r>
              <a:rPr lang="pl" sz="2400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1</a:t>
            </a:r>
            <a:r>
              <a:rPr b="0" i="0" lang="pl" sz="2400" u="none" cap="none" strike="noStrike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 Newsletter - April in Review</a:t>
            </a:r>
            <a:endParaRPr b="0" i="0" sz="2400" u="none" cap="none" strike="noStrike">
              <a:solidFill>
                <a:srgbClr val="00BF63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18400" y="2866400"/>
            <a:ext cx="2563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3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welcomed the month of April by celebrating Easter with an Easter Egg Hunt and getting ready for the Grade 1 Speaking Contest!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60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about the seasons, temperature and capacity. To reinforce knowledge, students had a class activity where they had to guess how many glasses of water it took to fill a water bottle!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4965025" y="2677325"/>
            <a:ext cx="22611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made their own robot, concluding our unit on materials and fasteners. Each student presented their rbot to the rest of the class. Each robot had a specific job and some even had a name. It was great to see how dedicated they were and how all robots were truly unique. </a:t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10525" y="4568913"/>
            <a:ext cx="21933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Arts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to compare and contrast using Venn Diagrams and the differences between proper nouns and common nouns. Students also completed in the annual International School Spelling Bee Finals, a special congratulations to our Grade 1  winner!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603875" y="4839725"/>
            <a:ext cx="22611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prepared for the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International School Speaking Contest and students presented their speeches on various topics. A special congratulations to our Grade 1 winner!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5169800" y="5594525"/>
            <a:ext cx="22611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created artwork in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style of Yayoi Kusama and started studying our next artist - Piet Mondrian. We looked at how his artwork also inspired the world of music and fashion!</a:t>
            </a:r>
            <a:endParaRPr b="1" i="0" sz="1200" u="none" cap="none" strike="noStrike">
              <a:solidFill>
                <a:schemeClr val="accen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71522" y="6934000"/>
            <a:ext cx="45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2000" u="none" cap="none" strike="noStrike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Pictures, pictures, pictures!</a:t>
            </a:r>
            <a:endParaRPr b="0" i="0" sz="2000" u="none" cap="none" strike="noStrike">
              <a:solidFill>
                <a:srgbClr val="00BF63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5186900" y="8088175"/>
            <a:ext cx="22611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Dates: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5169800" y="8413625"/>
            <a:ext cx="2295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1st May &amp; 2nd May (School Closed)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13th May - ‘Around the World’ festival (schoolwide)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33900" y="8088175"/>
            <a:ext cx="44388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284" y="272925"/>
            <a:ext cx="4080268" cy="18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3" y="7413948"/>
            <a:ext cx="1357300" cy="17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4061" y="7274975"/>
            <a:ext cx="1405500" cy="199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 title="IMG_7403.HEIC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300" y="8624700"/>
            <a:ext cx="2497853" cy="1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