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7ED957"/>
                </a:solidFill>
                <a:latin typeface="Lobster Two"/>
                <a:ea typeface="Lobster Two"/>
                <a:cs typeface="Lobster Two"/>
                <a:sym typeface="Lobster Two"/>
              </a:rPr>
              <a:t>Grade 3 Newsletter - March in Review</a:t>
            </a:r>
            <a:endParaRPr sz="2400">
              <a:solidFill>
                <a:srgbClr val="7ED95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wrapped up the month of March with students competing in the annual Spelling Bee tradition! Congratulations to the five finalists!</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None/>
            </a:pPr>
            <a:r>
              <a:rPr lang="pl" sz="1200">
                <a:solidFill>
                  <a:schemeClr val="dk1"/>
                </a:solidFill>
                <a:latin typeface="Century Gothic"/>
                <a:ea typeface="Century Gothic"/>
                <a:cs typeface="Century Gothic"/>
                <a:sym typeface="Century Gothic"/>
              </a:rPr>
              <a:t>We learned about right angles and how to analyse data using pictographs. Students had a class activity whereby they had to analyse data from a school that had collected cola cans!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0"/>
              </a:spcAft>
              <a:buNone/>
            </a:pPr>
            <a:r>
              <a:rPr lang="pl" sz="1200">
                <a:solidFill>
                  <a:schemeClr val="accent2"/>
                </a:solidFill>
                <a:latin typeface="Century Gothic"/>
                <a:ea typeface="Century Gothic"/>
                <a:cs typeface="Century Gothic"/>
                <a:sym typeface="Century Gothic"/>
              </a:rPr>
              <a:t>The science fair is coming up, and students are hard at work on their projects. In class, we are continuing our unit on strong and stable structures. We are learning what makes structures strong and how to test their stability. Stay tuned for exciting science fair projects!</a:t>
            </a:r>
            <a:endParaRPr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310525" y="44320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None/>
            </a:pPr>
            <a:r>
              <a:rPr lang="pl" sz="1200">
                <a:solidFill>
                  <a:schemeClr val="dk1"/>
                </a:solidFill>
                <a:latin typeface="Century Gothic"/>
                <a:ea typeface="Century Gothic"/>
                <a:cs typeface="Century Gothic"/>
                <a:sym typeface="Century Gothic"/>
              </a:rPr>
              <a:t>We started looking at simple past irregular verbs and adverbs. We </a:t>
            </a:r>
            <a:r>
              <a:rPr lang="pl" sz="1200">
                <a:solidFill>
                  <a:schemeClr val="dk1"/>
                </a:solidFill>
                <a:latin typeface="Century Gothic"/>
                <a:ea typeface="Century Gothic"/>
                <a:cs typeface="Century Gothic"/>
                <a:sym typeface="Century Gothic"/>
              </a:rPr>
              <a:t>reinforced knowledge by writing chapter summaries of Anne of Green Gables.</a:t>
            </a:r>
            <a:endParaRPr sz="1200">
              <a:solidFill>
                <a:schemeClr val="dk1"/>
              </a:solidFill>
              <a:latin typeface="Century Gothic"/>
              <a:ea typeface="Century Gothic"/>
              <a:cs typeface="Century Gothic"/>
              <a:sym typeface="Century Gothic"/>
            </a:endParaRPr>
          </a:p>
          <a:p>
            <a:pPr indent="0" lvl="0" marL="0" rtl="0" algn="ctr">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a:t>
            </a:r>
            <a:r>
              <a:rPr lang="pl" sz="1200">
                <a:solidFill>
                  <a:schemeClr val="dk1"/>
                </a:solidFill>
                <a:latin typeface="Century Gothic"/>
                <a:ea typeface="Century Gothic"/>
                <a:cs typeface="Century Gothic"/>
                <a:sym typeface="Century Gothic"/>
              </a:rPr>
              <a:t>wrapped</a:t>
            </a:r>
            <a:r>
              <a:rPr lang="pl" sz="1200">
                <a:solidFill>
                  <a:schemeClr val="dk1"/>
                </a:solidFill>
                <a:latin typeface="Century Gothic"/>
                <a:ea typeface="Century Gothic"/>
                <a:cs typeface="Century Gothic"/>
                <a:sym typeface="Century Gothic"/>
              </a:rPr>
              <a:t> up our ‘Space Travel Agency’ class project with students presenting their travel agency to the class. We also started working on the Speaking Contest.</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learned about Cubism and discussed the inspiration and the </a:t>
            </a:r>
            <a:r>
              <a:rPr lang="pl" sz="1200">
                <a:solidFill>
                  <a:schemeClr val="dk1"/>
                </a:solidFill>
                <a:latin typeface="Century Gothic"/>
                <a:ea typeface="Century Gothic"/>
                <a:cs typeface="Century Gothic"/>
                <a:sym typeface="Century Gothic"/>
              </a:rPr>
              <a:t>artists</a:t>
            </a:r>
            <a:r>
              <a:rPr lang="pl" sz="1200">
                <a:solidFill>
                  <a:schemeClr val="dk1"/>
                </a:solidFill>
                <a:latin typeface="Century Gothic"/>
                <a:ea typeface="Century Gothic"/>
                <a:cs typeface="Century Gothic"/>
                <a:sym typeface="Century Gothic"/>
              </a:rPr>
              <a:t> behind this movement. We will be creating paintings in this style!</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2" name="Google Shape;62;p13"/>
          <p:cNvSpPr txBox="1"/>
          <p:nvPr/>
        </p:nvSpPr>
        <p:spPr>
          <a:xfrm>
            <a:off x="173097" y="654570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7ED957"/>
                </a:solidFill>
                <a:latin typeface="Lobster Two"/>
                <a:ea typeface="Lobster Two"/>
                <a:cs typeface="Lobster Two"/>
                <a:sym typeface="Lobster Two"/>
              </a:rPr>
              <a:t>Pictures, pictures, pictures!</a:t>
            </a:r>
            <a:endParaRPr sz="2000">
              <a:solidFill>
                <a:srgbClr val="7ED957"/>
              </a:solidFill>
              <a:latin typeface="Lobster Two"/>
              <a:ea typeface="Lobster Two"/>
              <a:cs typeface="Lobster Two"/>
              <a:sym typeface="Lobster Two"/>
            </a:endParaRPr>
          </a:p>
        </p:txBody>
      </p:sp>
      <p:sp>
        <p:nvSpPr>
          <p:cNvPr id="63" name="Google Shape;63;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3rd April - Spelling Bee Finals</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7th &amp; 08th April - Parent/Teacher Meetings (exact date TBC)</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17th April - 22nd April - Easter Break (School Closed)</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24th April - Speaking Contest (Class finals)</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a:blip r:embed="rId3">
            <a:alphaModFix/>
          </a:blip>
          <a:stretch>
            <a:fillRect/>
          </a:stretch>
        </p:blipFill>
        <p:spPr>
          <a:xfrm>
            <a:off x="1891500" y="159075"/>
            <a:ext cx="4339017" cy="1901825"/>
          </a:xfrm>
          <a:prstGeom prst="rect">
            <a:avLst/>
          </a:prstGeom>
          <a:noFill/>
          <a:ln>
            <a:noFill/>
          </a:ln>
        </p:spPr>
      </p:pic>
      <p:pic>
        <p:nvPicPr>
          <p:cNvPr id="67" name="Google Shape;67;p13"/>
          <p:cNvPicPr preferRelativeResize="0"/>
          <p:nvPr/>
        </p:nvPicPr>
        <p:blipFill rotWithShape="1">
          <a:blip r:embed="rId4">
            <a:alphaModFix/>
          </a:blip>
          <a:srcRect b="26377" l="5988" r="3823" t="21162"/>
          <a:stretch/>
        </p:blipFill>
        <p:spPr>
          <a:xfrm>
            <a:off x="225225" y="6952275"/>
            <a:ext cx="3956198" cy="1535975"/>
          </a:xfrm>
          <a:prstGeom prst="rect">
            <a:avLst/>
          </a:prstGeom>
          <a:noFill/>
          <a:ln>
            <a:noFill/>
          </a:ln>
        </p:spPr>
      </p:pic>
      <p:pic>
        <p:nvPicPr>
          <p:cNvPr id="68" name="Google Shape;68;p13"/>
          <p:cNvPicPr preferRelativeResize="0"/>
          <p:nvPr/>
        </p:nvPicPr>
        <p:blipFill>
          <a:blip r:embed="rId5">
            <a:alphaModFix/>
          </a:blip>
          <a:stretch>
            <a:fillRect/>
          </a:stretch>
        </p:blipFill>
        <p:spPr>
          <a:xfrm>
            <a:off x="399758" y="8488250"/>
            <a:ext cx="2626442" cy="1753075"/>
          </a:xfrm>
          <a:prstGeom prst="rect">
            <a:avLst/>
          </a:prstGeom>
          <a:noFill/>
          <a:ln>
            <a:noFill/>
          </a:ln>
        </p:spPr>
      </p:pic>
      <p:pic>
        <p:nvPicPr>
          <p:cNvPr id="69" name="Google Shape;69;p13"/>
          <p:cNvPicPr preferRelativeResize="0"/>
          <p:nvPr/>
        </p:nvPicPr>
        <p:blipFill rotWithShape="1">
          <a:blip r:embed="rId6">
            <a:alphaModFix/>
          </a:blip>
          <a:srcRect b="13808" l="14775" r="22775" t="16276"/>
          <a:stretch/>
        </p:blipFill>
        <p:spPr>
          <a:xfrm>
            <a:off x="2850525" y="8330800"/>
            <a:ext cx="2295301" cy="19274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