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440000" cx="7560000"/>
  <p:notesSz cx="6858000" cy="9144000"/>
  <p:embeddedFontLst>
    <p:embeddedFont>
      <p:font typeface="Lobster Two"/>
      <p:regular r:id="rId7"/>
      <p:bold r:id="rId8"/>
      <p:italic r:id="rId9"/>
      <p:boldItalic r:id="rId10"/>
    </p:embeddedFont>
    <p:embeddedFont>
      <p:font typeface="Caveat"/>
      <p:regular r:id="rId11"/>
      <p:bold r:id="rId12"/>
    </p:embeddedFon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8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8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aveat-regular.fntdata"/><Relationship Id="rId10" Type="http://schemas.openxmlformats.org/officeDocument/2006/relationships/font" Target="fonts/LobsterTwo-boldItalic.fntdata"/><Relationship Id="rId13" Type="http://schemas.openxmlformats.org/officeDocument/2006/relationships/font" Target="fonts/CenturyGothic-regular.fntdata"/><Relationship Id="rId12" Type="http://schemas.openxmlformats.org/officeDocument/2006/relationships/font" Target="fonts/Cave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obsterTwo-italic.fntdata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6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obsterTwo-regular.fntdata"/><Relationship Id="rId8" Type="http://schemas.openxmlformats.org/officeDocument/2006/relationships/font" Target="fonts/LobsterTw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87770" y="685800"/>
            <a:ext cx="2483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187770" y="685800"/>
            <a:ext cx="2483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11298"/>
            <a:ext cx="7044600" cy="4166400"/>
          </a:xfrm>
          <a:prstGeom prst="rect">
            <a:avLst/>
          </a:prstGeom>
        </p:spPr>
        <p:txBody>
          <a:bodyPr anchorCtr="0" anchor="b" bIns="124375" lIns="124375" spcFirstLastPara="1" rIns="124375" wrap="square" tIns="1243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1pPr>
            <a:lvl2pPr lvl="1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2pPr>
            <a:lvl3pPr lvl="2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3pPr>
            <a:lvl4pPr lvl="3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4pPr>
            <a:lvl5pPr lvl="4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5pPr>
            <a:lvl6pPr lvl="5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6pPr>
            <a:lvl7pPr lvl="6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7pPr>
            <a:lvl8pPr lvl="7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8pPr>
            <a:lvl9pPr lvl="8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752555"/>
            <a:ext cx="7044600" cy="1608900"/>
          </a:xfrm>
          <a:prstGeom prst="rect">
            <a:avLst/>
          </a:prstGeom>
        </p:spPr>
        <p:txBody>
          <a:bodyPr anchorCtr="0" anchor="t" bIns="124375" lIns="124375" spcFirstLastPara="1" rIns="124375" wrap="square" tIns="124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124375" lIns="124375" spcFirstLastPara="1" rIns="124375" wrap="square" tIns="124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45153"/>
            <a:ext cx="7044600" cy="3985500"/>
          </a:xfrm>
          <a:prstGeom prst="rect">
            <a:avLst/>
          </a:prstGeom>
        </p:spPr>
        <p:txBody>
          <a:bodyPr anchorCtr="0" anchor="b" bIns="124375" lIns="124375" spcFirstLastPara="1" rIns="124375" wrap="square" tIns="1243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398217"/>
            <a:ext cx="7044600" cy="2640000"/>
          </a:xfrm>
          <a:prstGeom prst="rect">
            <a:avLst/>
          </a:prstGeom>
        </p:spPr>
        <p:txBody>
          <a:bodyPr anchorCtr="0" anchor="t" bIns="124375" lIns="124375" spcFirstLastPara="1" rIns="124375" wrap="square" tIns="124375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124375" lIns="124375" spcFirstLastPara="1" rIns="124375" wrap="square" tIns="124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124375" lIns="124375" spcFirstLastPara="1" rIns="124375" wrap="square" tIns="124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365680"/>
            <a:ext cx="7044600" cy="1708500"/>
          </a:xfrm>
          <a:prstGeom prst="rect">
            <a:avLst/>
          </a:prstGeom>
        </p:spPr>
        <p:txBody>
          <a:bodyPr anchorCtr="0" anchor="ctr" bIns="124375" lIns="124375" spcFirstLastPara="1" rIns="124375" wrap="square" tIns="1243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124375" lIns="124375" spcFirstLastPara="1" rIns="124375" wrap="square" tIns="124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anchorCtr="0" anchor="t" bIns="124375" lIns="124375" spcFirstLastPara="1" rIns="124375" wrap="square" tIns="1243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39232"/>
            <a:ext cx="7044600" cy="6934200"/>
          </a:xfrm>
          <a:prstGeom prst="rect">
            <a:avLst/>
          </a:prstGeom>
        </p:spPr>
        <p:txBody>
          <a:bodyPr anchorCtr="0" anchor="t" bIns="124375" lIns="124375" spcFirstLastPara="1" rIns="124375" wrap="square" tIns="124375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124375" lIns="124375" spcFirstLastPara="1" rIns="124375" wrap="square" tIns="124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anchorCtr="0" anchor="t" bIns="124375" lIns="124375" spcFirstLastPara="1" rIns="124375" wrap="square" tIns="1243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39232"/>
            <a:ext cx="3306900" cy="6934200"/>
          </a:xfrm>
          <a:prstGeom prst="rect">
            <a:avLst/>
          </a:prstGeom>
        </p:spPr>
        <p:txBody>
          <a:bodyPr anchorCtr="0" anchor="t" bIns="124375" lIns="124375" spcFirstLastPara="1" rIns="124375" wrap="square" tIns="124375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39232"/>
            <a:ext cx="3306900" cy="6934200"/>
          </a:xfrm>
          <a:prstGeom prst="rect">
            <a:avLst/>
          </a:prstGeom>
        </p:spPr>
        <p:txBody>
          <a:bodyPr anchorCtr="0" anchor="t" bIns="124375" lIns="124375" spcFirstLastPara="1" rIns="124375" wrap="square" tIns="124375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124375" lIns="124375" spcFirstLastPara="1" rIns="124375" wrap="square" tIns="124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anchorCtr="0" anchor="t" bIns="124375" lIns="124375" spcFirstLastPara="1" rIns="124375" wrap="square" tIns="1243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124375" lIns="124375" spcFirstLastPara="1" rIns="124375" wrap="square" tIns="124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27727"/>
            <a:ext cx="2321700" cy="1533900"/>
          </a:xfrm>
          <a:prstGeom prst="rect">
            <a:avLst/>
          </a:prstGeom>
        </p:spPr>
        <p:txBody>
          <a:bodyPr anchorCtr="0" anchor="b" bIns="124375" lIns="124375" spcFirstLastPara="1" rIns="124375" wrap="square" tIns="1243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20535"/>
            <a:ext cx="2321700" cy="6453300"/>
          </a:xfrm>
          <a:prstGeom prst="rect">
            <a:avLst/>
          </a:prstGeom>
        </p:spPr>
        <p:txBody>
          <a:bodyPr anchorCtr="0" anchor="t" bIns="124375" lIns="124375" spcFirstLastPara="1" rIns="124375" wrap="square" tIns="12437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124375" lIns="124375" spcFirstLastPara="1" rIns="124375" wrap="square" tIns="124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13690"/>
            <a:ext cx="5264700" cy="8303400"/>
          </a:xfrm>
          <a:prstGeom prst="rect">
            <a:avLst/>
          </a:prstGeom>
        </p:spPr>
        <p:txBody>
          <a:bodyPr anchorCtr="0" anchor="ctr" bIns="124375" lIns="124375" spcFirstLastPara="1" rIns="124375" wrap="square" tIns="1243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124375" lIns="124375" spcFirstLastPara="1" rIns="124375" wrap="square" tIns="124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54"/>
            <a:ext cx="3780000" cy="104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4375" lIns="124375" spcFirstLastPara="1" rIns="124375" wrap="square" tIns="124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03032"/>
            <a:ext cx="3344400" cy="3008700"/>
          </a:xfrm>
          <a:prstGeom prst="rect">
            <a:avLst/>
          </a:prstGeom>
        </p:spPr>
        <p:txBody>
          <a:bodyPr anchorCtr="0" anchor="b" bIns="124375" lIns="124375" spcFirstLastPara="1" rIns="124375" wrap="square" tIns="1243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689531"/>
            <a:ext cx="3344400" cy="2506800"/>
          </a:xfrm>
          <a:prstGeom prst="rect">
            <a:avLst/>
          </a:prstGeom>
        </p:spPr>
        <p:txBody>
          <a:bodyPr anchorCtr="0" anchor="t" bIns="124375" lIns="124375" spcFirstLastPara="1" rIns="124375" wrap="square" tIns="124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469689"/>
            <a:ext cx="3172500" cy="7500300"/>
          </a:xfrm>
          <a:prstGeom prst="rect">
            <a:avLst/>
          </a:prstGeom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124375" lIns="124375" spcFirstLastPara="1" rIns="124375" wrap="square" tIns="124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586994"/>
            <a:ext cx="4959900" cy="1228200"/>
          </a:xfrm>
          <a:prstGeom prst="rect">
            <a:avLst/>
          </a:prstGeom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124375" lIns="124375" spcFirstLastPara="1" rIns="124375" wrap="square" tIns="124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375" lIns="124375" spcFirstLastPara="1" rIns="124375" wrap="square" tIns="1243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39232"/>
            <a:ext cx="7044600" cy="6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375" lIns="124375" spcFirstLastPara="1" rIns="124375" wrap="square" tIns="124375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lvl="0" algn="r">
              <a:buNone/>
              <a:defRPr sz="1400">
                <a:solidFill>
                  <a:schemeClr val="dk2"/>
                </a:solidFill>
              </a:defRPr>
            </a:lvl1pPr>
            <a:lvl2pPr lvl="1" algn="r">
              <a:buNone/>
              <a:defRPr sz="1400">
                <a:solidFill>
                  <a:schemeClr val="dk2"/>
                </a:solidFill>
              </a:defRPr>
            </a:lvl2pPr>
            <a:lvl3pPr lvl="2" algn="r">
              <a:buNone/>
              <a:defRPr sz="1400">
                <a:solidFill>
                  <a:schemeClr val="dk2"/>
                </a:solidFill>
              </a:defRPr>
            </a:lvl3pPr>
            <a:lvl4pPr lvl="3" algn="r">
              <a:buNone/>
              <a:defRPr sz="1400">
                <a:solidFill>
                  <a:schemeClr val="dk2"/>
                </a:solidFill>
              </a:defRPr>
            </a:lvl4pPr>
            <a:lvl5pPr lvl="4" algn="r">
              <a:buNone/>
              <a:defRPr sz="1400">
                <a:solidFill>
                  <a:schemeClr val="dk2"/>
                </a:solidFill>
              </a:defRPr>
            </a:lvl5pPr>
            <a:lvl6pPr lvl="5" algn="r">
              <a:buNone/>
              <a:defRPr sz="1400">
                <a:solidFill>
                  <a:schemeClr val="dk2"/>
                </a:solidFill>
              </a:defRPr>
            </a:lvl6pPr>
            <a:lvl7pPr lvl="6" algn="r">
              <a:buNone/>
              <a:defRPr sz="1400">
                <a:solidFill>
                  <a:schemeClr val="dk2"/>
                </a:solidFill>
              </a:defRPr>
            </a:lvl7pPr>
            <a:lvl8pPr lvl="7" algn="r">
              <a:buNone/>
              <a:defRPr sz="1400">
                <a:solidFill>
                  <a:schemeClr val="dk2"/>
                </a:solidFill>
              </a:defRPr>
            </a:lvl8pPr>
            <a:lvl9pPr lvl="8" algn="r">
              <a:buNone/>
              <a:defRPr sz="14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5.jpg"/><Relationship Id="rId6" Type="http://schemas.openxmlformats.org/officeDocument/2006/relationships/image" Target="../media/image1.png"/><Relationship Id="rId7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44438" y="2206625"/>
            <a:ext cx="6071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solidFill>
                  <a:srgbClr val="7ED957"/>
                </a:solidFill>
                <a:latin typeface="Lobster Two"/>
                <a:ea typeface="Lobster Two"/>
                <a:cs typeface="Lobster Two"/>
                <a:sym typeface="Lobster Two"/>
              </a:rPr>
              <a:t>Grade 2 Newsletter - March in Review</a:t>
            </a:r>
            <a:endParaRPr sz="2400">
              <a:solidFill>
                <a:srgbClr val="7ED957"/>
              </a:solidFill>
              <a:latin typeface="Lobster Two"/>
              <a:ea typeface="Lobster Two"/>
              <a:cs typeface="Lobster Two"/>
              <a:sym typeface="Lobster Two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418400" y="2866400"/>
            <a:ext cx="25638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56" name="Google Shape;56;p13"/>
          <p:cNvSpPr txBox="1"/>
          <p:nvPr/>
        </p:nvSpPr>
        <p:spPr>
          <a:xfrm>
            <a:off x="333900" y="2677325"/>
            <a:ext cx="2261100" cy="20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Introduction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month we had our first contest - the Spelling Bee! We spelled so many words the competition lasted a full two hours! We look forward to supporting our classmates at the finals on April 3rd.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603900" y="2677325"/>
            <a:ext cx="2261100" cy="27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Mathematics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finished our 3D Figures unit making our own models with marshmallows and </a:t>
            </a: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toothpicks</a:t>
            </a: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We also began learning about multiplication with some challenging vocabulary, like “zero property,” “identity property,” “product,” and “factor.” We made arrays and equal groups models with yummy Skittles!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965025" y="2677325"/>
            <a:ext cx="2261100" cy="27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2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Science</a:t>
            </a:r>
            <a:endParaRPr b="1" sz="12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spcBef>
                <a:spcPts val="1000"/>
              </a:spcBef>
              <a:spcAft>
                <a:spcPts val="1000"/>
              </a:spcAft>
              <a:buNone/>
            </a:pPr>
            <a:r>
              <a:rPr lang="pl" sz="12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unit on simple machines is now complete, ending with a quiz and vocabulary review. Students will soon create a model playground, showcasing different simple machines. Next month, they will present their models and explain how the machines work. Design planning has already begun!</a:t>
            </a:r>
            <a:endParaRPr sz="12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86275" y="4496825"/>
            <a:ext cx="2193300" cy="31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Language Arts 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wrapped up Unit 3 and began our next unit “Then and Now,” comparing and </a:t>
            </a: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analyzing</a:t>
            </a: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past and future. We also learned about poetry - what it is and how we read it differently than other types of writing. We wrote diamante poems, cinquain poems, acrostics and haikus to name a few! This </a:t>
            </a: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culminated</a:t>
            </a: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our very own Poetry Books.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2603875" y="5525525"/>
            <a:ext cx="2261100" cy="19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 Studies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learned a bit about Mongolian and how clothing, food and shelter are different there. We have a </a:t>
            </a: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curiosity</a:t>
            </a: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for the world and will continue to explore ways people live and dress in our next unit!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5169800" y="5289725"/>
            <a:ext cx="2261100" cy="22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month we celebrated St. Patrick’s Day by making leprechaun directed drawings. We also drew beautiful seascapes in honor of World Water Day!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accent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239097" y="7531250"/>
            <a:ext cx="4552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rgbClr val="7ED957"/>
                </a:solidFill>
                <a:latin typeface="Lobster Two"/>
                <a:ea typeface="Lobster Two"/>
                <a:cs typeface="Lobster Two"/>
                <a:sym typeface="Lobster Two"/>
              </a:rPr>
              <a:t>Pictures, pictures, pictures!</a:t>
            </a:r>
            <a:endParaRPr sz="2000">
              <a:solidFill>
                <a:srgbClr val="7ED957"/>
              </a:solidFill>
              <a:latin typeface="Lobster Two"/>
              <a:ea typeface="Lobster Two"/>
              <a:cs typeface="Lobster Two"/>
              <a:sym typeface="Lobster Two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5186900" y="7249975"/>
            <a:ext cx="22611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2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Important Dates:</a:t>
            </a:r>
            <a:endParaRPr b="1" sz="12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5369650" y="7542725"/>
            <a:ext cx="2019300" cy="27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March 31st- Biography Presentation Projects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April 3rd - Spelling Bee Finals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April 8th - Individual Parent-Teaching Meetings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April 17th-22nd - Easter Break (school closed)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April 24th - Speaking Contest </a:t>
            </a: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Presentations</a:t>
            </a: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(in class)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276225" y="7886700"/>
            <a:ext cx="4438800" cy="23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3">
            <a:alphaModFix/>
          </a:blip>
          <a:srcRect b="0" l="495" r="485" t="0"/>
          <a:stretch/>
        </p:blipFill>
        <p:spPr>
          <a:xfrm rot="-5400000">
            <a:off x="2695213" y="7860114"/>
            <a:ext cx="2731599" cy="206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4">
            <a:alphaModFix/>
          </a:blip>
          <a:srcRect b="15167" l="0" r="0" t="15160"/>
          <a:stretch/>
        </p:blipFill>
        <p:spPr>
          <a:xfrm>
            <a:off x="173100" y="8367950"/>
            <a:ext cx="2688824" cy="187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 title="IMG_3087.jpeg"/>
          <p:cNvPicPr preferRelativeResize="0"/>
          <p:nvPr/>
        </p:nvPicPr>
        <p:blipFill rotWithShape="1">
          <a:blip r:embed="rId5">
            <a:alphaModFix/>
          </a:blip>
          <a:srcRect b="1793" l="0" r="0" t="1783"/>
          <a:stretch/>
        </p:blipFill>
        <p:spPr>
          <a:xfrm>
            <a:off x="173100" y="8257500"/>
            <a:ext cx="2743148" cy="198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91500" y="159075"/>
            <a:ext cx="4339017" cy="190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 title="IMG_3089.jpe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00000">
            <a:off x="2687117" y="7852168"/>
            <a:ext cx="2730465" cy="204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