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gTtm5c4hdniGRwWqhxbGK5dbsV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25912" l="0" r="0" t="25912"/>
          <a:stretch/>
        </p:blipFill>
        <p:spPr>
          <a:xfrm>
            <a:off x="415200" y="5425"/>
            <a:ext cx="6138000" cy="171877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431250" y="2304650"/>
            <a:ext cx="61380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Polska. Unia europejska. Działalność charytatywna. Czas. Kalendarz. Zegary. Planeta Ziemia. Lot w Kosmos.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PolPo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9097" y="8555255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09100" y="8915250"/>
            <a:ext cx="3024000" cy="597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Konkurs Olimpusek. 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338" y="6993638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15650" y="7353650"/>
            <a:ext cx="6160200" cy="1034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Wymieniam przykłady organizacji dobroczynnych, akcji charytatywnych. Wyjaśniam znaczenie słowa “wolontariusz”.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Kim była i za co otrzymała nagrodę Matka Teresa?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Czym jest Unia Europejska? Jakie ma cele? Podaję przykłady państw należących do Unii.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Wymieniam planety.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Kim był Mikołaj Kopernik? Przyczyny powstawania dnia i nocy oraz pór roku.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Kim był i z czego zasłynął Mirosław Hermaszewski?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Kim był Neil Armstrong?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8555250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517950" y="8915250"/>
            <a:ext cx="3058800" cy="597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Ferie zimowe.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Wycieczka do Micity - 4.03. 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II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MIESIĄC: Styczeń | NAUCZYCIEL: Anna Kerdel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ewicz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22402" y="2587315"/>
            <a:ext cx="61557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17300" y="3277350"/>
            <a:ext cx="3096900" cy="1341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800"/>
              <a:t>Pisownia wyrazów z ch, h, spółgłoskami miękkimi. Kalendarz. Uzupełnianie zdań określeniami związanymi z czasem. Przypomnienie wiadomości o czasowniku i czasach. Odmiana czasowników przez osoby w różnych czasach. Czas teraźniejszy, przeszły, przyszły.  Zdania oznajmujące, rozkazujące, pytające, wykrzyknikowe. Stopniowanie przymiotników - w stopniu równym, wyższym i najwyższym.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800"/>
              <a:t>Interpunkcja - kropki, przecinki, wykrzykniki, znaki zapytania, dwukropki. Przecinki przed wyrazami: ale, a, więc, który, lecz, dlatego. Przysłówek.Liczebnik główny i porządkowy.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800"/>
              <a:t>Ogłoszenie - cechy charakterystyczne. </a:t>
            </a:r>
            <a:endParaRPr sz="800"/>
          </a:p>
        </p:txBody>
      </p:sp>
      <p:sp>
        <p:nvSpPr>
          <p:cNvPr id="101" name="Google Shape;101;p1"/>
          <p:cNvSpPr txBox="1"/>
          <p:nvPr/>
        </p:nvSpPr>
        <p:spPr>
          <a:xfrm>
            <a:off x="417300" y="4914900"/>
            <a:ext cx="3096900" cy="2002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Czytanie opowiadań na temat pomocy innym ludziom (praca z podręcznikiem). M.in. Pięknie żyć, Działalność charytatywna (Caritas, Polski Czerwony Krzyż, Polska Akcja Humanitarna), Pierwszy Konwój Młodego wolontariusza, Matka Teresa. Mapa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administracyjna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Polski. Unia Europejska. Planeta Ziemia. Planety wokół Słońca. Lot w Kosmos. Postacie: Mikołaj Kopernik, Neil Armstrong, Mirosław Hermaszewski.Ruch obiegowy Ziemi, a pory roku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21050" y="3001638"/>
            <a:ext cx="30969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613400" y="3277350"/>
            <a:ext cx="2946300" cy="1228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800">
                <a:solidFill>
                  <a:srgbClr val="1F1F1F"/>
                </a:solidFill>
                <a:highlight>
                  <a:srgbClr val="F8F9FA"/>
                </a:highlight>
                <a:latin typeface="Tahoma"/>
                <a:ea typeface="Tahoma"/>
                <a:cs typeface="Tahoma"/>
                <a:sym typeface="Tahoma"/>
              </a:rPr>
              <a:t>Rok, miesiące (Cyfry arabskie. Cyfry rzymskie), tygodnie, dni. Obliczenia </a:t>
            </a:r>
            <a:r>
              <a:rPr lang="pl-PL" sz="800">
                <a:solidFill>
                  <a:srgbClr val="1F1F1F"/>
                </a:solidFill>
                <a:highlight>
                  <a:srgbClr val="F8F9FA"/>
                </a:highlight>
                <a:latin typeface="Tahoma"/>
                <a:ea typeface="Tahoma"/>
                <a:cs typeface="Tahoma"/>
                <a:sym typeface="Tahoma"/>
              </a:rPr>
              <a:t>kalendarzowe</a:t>
            </a:r>
            <a:r>
              <a:rPr lang="pl-PL" sz="800">
                <a:solidFill>
                  <a:srgbClr val="1F1F1F"/>
                </a:solidFill>
                <a:highlight>
                  <a:srgbClr val="F8F9FA"/>
                </a:highlight>
                <a:latin typeface="Tahoma"/>
                <a:ea typeface="Tahoma"/>
                <a:cs typeface="Tahoma"/>
                <a:sym typeface="Tahoma"/>
              </a:rPr>
              <a:t>. </a:t>
            </a:r>
            <a:r>
              <a:rPr lang="pl-PL" sz="800">
                <a:solidFill>
                  <a:srgbClr val="1F1F1F"/>
                </a:solidFill>
                <a:highlight>
                  <a:srgbClr val="F8F9FA"/>
                </a:highlight>
                <a:latin typeface="Tahoma"/>
                <a:ea typeface="Tahoma"/>
                <a:cs typeface="Tahoma"/>
                <a:sym typeface="Tahoma"/>
              </a:rPr>
              <a:t>Zapisywanie dat. </a:t>
            </a:r>
            <a:r>
              <a:rPr lang="pl-PL" sz="800">
                <a:solidFill>
                  <a:srgbClr val="1F1F1F"/>
                </a:solidFill>
                <a:highlight>
                  <a:srgbClr val="F8F9FA"/>
                </a:highlight>
                <a:latin typeface="Tahoma"/>
                <a:ea typeface="Tahoma"/>
                <a:cs typeface="Tahoma"/>
                <a:sym typeface="Tahoma"/>
              </a:rPr>
              <a:t> Kolejność wykonywania działań. Zastosowanie łączności mnożenia z dodawaniem - zadania z treścią. Tabele i diagramy. Mnożenie i dzielenie. Sprawdzam siebie - Czytanie i rozwiązywanie zadań ze zrozumieniem. Rozwiązywanie zadań z treścią z zastosowaniem poznanych sposobów liczenia. </a:t>
            </a:r>
            <a:endParaRPr sz="800">
              <a:solidFill>
                <a:srgbClr val="1F1F1F"/>
              </a:solidFill>
              <a:highlight>
                <a:srgbClr val="F8F9FA"/>
              </a:highlight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800">
                <a:solidFill>
                  <a:srgbClr val="1F1F1F"/>
                </a:solidFill>
                <a:highlight>
                  <a:srgbClr val="F8F9FA"/>
                </a:highlight>
                <a:latin typeface="Tahoma"/>
                <a:ea typeface="Tahoma"/>
                <a:cs typeface="Tahoma"/>
                <a:sym typeface="Tahoma"/>
              </a:rPr>
              <a:t>Krzyżówki matematyczne, kwadraty magiczne. </a:t>
            </a:r>
            <a:endParaRPr sz="800">
              <a:solidFill>
                <a:srgbClr val="1F1F1F"/>
              </a:solidFill>
              <a:highlight>
                <a:srgbClr val="F8F9FA"/>
              </a:highlight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800">
                <a:solidFill>
                  <a:srgbClr val="1F1F1F"/>
                </a:solidFill>
                <a:highlight>
                  <a:srgbClr val="F8F9FA"/>
                </a:highlight>
                <a:latin typeface="Tahoma"/>
                <a:ea typeface="Tahoma"/>
                <a:cs typeface="Tahoma"/>
                <a:sym typeface="Tahoma"/>
              </a:rPr>
              <a:t>Szachownica Polibiusza. Odcinki i łamane. </a:t>
            </a:r>
            <a:endParaRPr sz="800">
              <a:solidFill>
                <a:srgbClr val="1F1F1F"/>
              </a:solidFill>
              <a:highlight>
                <a:srgbClr val="F8F9FA"/>
              </a:highlight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613400" y="3005363"/>
            <a:ext cx="29463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17300" y="4673800"/>
            <a:ext cx="30969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613400" y="4873600"/>
            <a:ext cx="2963400" cy="2112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Praca zegarmistrza. Najstarsze zegary - historia. Rodzaje zegarów. 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Historia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lotów w kosmos.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Księżycowy krajobraz.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Zima w malarstwie.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613550" y="4546288"/>
            <a:ext cx="29631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431249" y="193043"/>
            <a:ext cx="414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1076697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