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906000" cx="6858000"/>
  <p:notesSz cx="6797675" cy="9928225"/>
  <p:embeddedFontLst>
    <p:embeddedFont>
      <p:font typeface="Tahom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9" roundtripDataSignature="AMtx7mgTtm5c4hdniGRwWqhxbGK5dbsVb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2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Tahoma-regular.fntdata"/><Relationship Id="rId8" Type="http://schemas.openxmlformats.org/officeDocument/2006/relationships/font" Target="fonts/Tahom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49688" y="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239963" y="1241425"/>
            <a:ext cx="2317750" cy="33496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pl-P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239963" y="1241425"/>
            <a:ext cx="2317800" cy="3349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79450" y="4778375"/>
            <a:ext cx="5438700" cy="39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49688" y="9429750"/>
            <a:ext cx="2946300" cy="498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ajd tytułowy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tekst pionowy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160249" y="2494053"/>
            <a:ext cx="6537502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pionowy i teks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1517474" y="3851277"/>
            <a:ext cx="8452202" cy="1543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-1625776" y="2365377"/>
            <a:ext cx="8452202" cy="4514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tuł i zawartość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główek sekcji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wa elementy zawartości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34290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3486150" y="2311402"/>
            <a:ext cx="302895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ównanie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ylko tytuł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sty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awartość z podpisem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az z podpisem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 b="25912" l="0" r="0" t="25912"/>
          <a:stretch/>
        </p:blipFill>
        <p:spPr>
          <a:xfrm>
            <a:off x="415200" y="5425"/>
            <a:ext cx="6138000" cy="1718777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/>
          <p:nvPr>
            <p:ph idx="1" type="subTitle"/>
          </p:nvPr>
        </p:nvSpPr>
        <p:spPr>
          <a:xfrm>
            <a:off x="431238" y="1990360"/>
            <a:ext cx="61380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</a:pPr>
            <a:r>
              <a:rPr b="1" lang="pl-PL" sz="10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BLOKI TEMATYCZNE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431250" y="2304650"/>
            <a:ext cx="6138000" cy="246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pl-PL" sz="9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Polska. Unia europejska. Działalność charytatywna. Czas. Kalendarz. Zegary. Planeta Ziemia. Lot w Kosmos. </a:t>
            </a:r>
            <a:endParaRPr sz="9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PolPo</a:t>
            </a:r>
            <a:endParaRPr b="0" i="0" sz="8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409097" y="8555255"/>
            <a:ext cx="30240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PROJEKTY I WYDARZENIA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409100" y="8915250"/>
            <a:ext cx="3024000" cy="597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Konkurs Olimpusek. </a:t>
            </a:r>
            <a:endParaRPr b="0" i="0" sz="8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415338" y="6993638"/>
            <a:ext cx="61608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ZAPYTAJ MNIE MAMO, ZAPYTAJ MNIE TATO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415650" y="7353650"/>
            <a:ext cx="6160200" cy="1034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Wymieniam przykłady organizacji dobroczynnych, akcji charytatywnych. Wyjaśniam znaczenie słowa “wolontariusz”.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Kim była i za co otrzymała nagrodę Matka Teresa?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Czym jest Unia Europejska? Jakie ma cele? Podaję przykłady państw należących do Unii.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Wymieniam planety.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Kim był Mikołaj Kopernik? Przyczyny powstawania dnia i nocy oraz pór roku.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Kim był i z czego zasłynął Mirosław Hermaszewski?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Kim był Neil Armstrong?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3517950" y="8555250"/>
            <a:ext cx="30588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CO PRZED NAMI…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3517950" y="8915250"/>
            <a:ext cx="3058800" cy="5976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Ferie zimowe.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Wycieczka do Micity - 4.03. </a:t>
            </a:r>
            <a:endParaRPr b="0" i="0" sz="8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372757" y="1724188"/>
            <a:ext cx="6129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KLASA: II</a:t>
            </a:r>
            <a:r>
              <a:rPr b="1" lang="pl-PL" sz="1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</a:t>
            </a:r>
            <a:r>
              <a:rPr b="1" i="0" lang="pl-PL" sz="10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| MIESIĄC: Styczeń | NAUCZYCIEL: Anna Kerdel</a:t>
            </a:r>
            <a:r>
              <a:rPr b="1" lang="pl-PL" sz="10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ewicz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22402" y="2587315"/>
            <a:ext cx="6155700" cy="360000"/>
          </a:xfrm>
          <a:prstGeom prst="rect">
            <a:avLst/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NAJWAŻNIEJSZE ZAGADNIENIA W RAMACH EDUKACJI</a:t>
            </a:r>
            <a:endParaRPr b="1" i="0" sz="10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417300" y="3277350"/>
            <a:ext cx="3096900" cy="1341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800"/>
              <a:t>Pisownia wyrazów z ch, h, spółgłoskami miękkimi. Kalendarz. Uzupełnianie zdań określeniami związanymi z czasem. Przypomnienie wiadomości o czasowniku i czasach. Odmiana czasowników przez osoby w różnych czasach. Czas teraźniejszy, przeszły, przyszły.  Zdania oznajmujące, rozkazujące, pytające, wykrzyknikowe. Stopniowanie przymiotników - w stopniu równym, wyższym i najwyższym.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800"/>
              <a:t>Interpunkcja - kropki, przecinki, wykrzykniki, znaki zapytania, dwukropki. Przecinki przed wyrazami: ale, a, więc, który, lecz, dlatego. Przysłówek.Liczebnik główny i porządkowy.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800"/>
              <a:t>Ogłoszenie - cechy charakterystyczne. </a:t>
            </a:r>
            <a:endParaRPr sz="800"/>
          </a:p>
        </p:txBody>
      </p:sp>
      <p:sp>
        <p:nvSpPr>
          <p:cNvPr id="101" name="Google Shape;101;p1"/>
          <p:cNvSpPr txBox="1"/>
          <p:nvPr/>
        </p:nvSpPr>
        <p:spPr>
          <a:xfrm>
            <a:off x="417300" y="4914900"/>
            <a:ext cx="3096900" cy="20028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Czytanie opowiadań na temat pomocy innym ludziom (praca z podręcznikiem). M.in. Pięknie żyć, Działalność charytatywna (Caritas, Polski Czerwony Krzyż, Polska Akcja Humanitarna), Pierwszy Konwój Młodego wolontariusza, Matka Teresa. Mapa </a:t>
            </a: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administracyjna</a:t>
            </a: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Polski. Unia Europejska. Planeta Ziemia. Planety wokół Słońca. Lot w Kosmos. Postacie: Mikołaj Kopernik, Neil Armstrong, Mirosław Hermaszewski.Ruch obiegowy Ziemi, a pory roku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421050" y="3001638"/>
            <a:ext cx="3096900" cy="275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POLONISTYCZNA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3613400" y="3277350"/>
            <a:ext cx="2946300" cy="12285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800">
                <a:solidFill>
                  <a:srgbClr val="1F1F1F"/>
                </a:solidFill>
                <a:highlight>
                  <a:srgbClr val="F8F9FA"/>
                </a:highlight>
                <a:latin typeface="Tahoma"/>
                <a:ea typeface="Tahoma"/>
                <a:cs typeface="Tahoma"/>
                <a:sym typeface="Tahoma"/>
              </a:rPr>
              <a:t>Rok, miesiące (Cyfry arabskie. Cyfry rzymskie), tygodnie, dni. Obliczenia </a:t>
            </a:r>
            <a:r>
              <a:rPr lang="pl-PL" sz="800">
                <a:solidFill>
                  <a:srgbClr val="1F1F1F"/>
                </a:solidFill>
                <a:highlight>
                  <a:srgbClr val="F8F9FA"/>
                </a:highlight>
                <a:latin typeface="Tahoma"/>
                <a:ea typeface="Tahoma"/>
                <a:cs typeface="Tahoma"/>
                <a:sym typeface="Tahoma"/>
              </a:rPr>
              <a:t>kalendarzowe</a:t>
            </a:r>
            <a:r>
              <a:rPr lang="pl-PL" sz="800">
                <a:solidFill>
                  <a:srgbClr val="1F1F1F"/>
                </a:solidFill>
                <a:highlight>
                  <a:srgbClr val="F8F9FA"/>
                </a:highlight>
                <a:latin typeface="Tahoma"/>
                <a:ea typeface="Tahoma"/>
                <a:cs typeface="Tahoma"/>
                <a:sym typeface="Tahoma"/>
              </a:rPr>
              <a:t>. </a:t>
            </a:r>
            <a:r>
              <a:rPr lang="pl-PL" sz="800">
                <a:solidFill>
                  <a:srgbClr val="1F1F1F"/>
                </a:solidFill>
                <a:highlight>
                  <a:srgbClr val="F8F9FA"/>
                </a:highlight>
                <a:latin typeface="Tahoma"/>
                <a:ea typeface="Tahoma"/>
                <a:cs typeface="Tahoma"/>
                <a:sym typeface="Tahoma"/>
              </a:rPr>
              <a:t>Zapisywanie dat. </a:t>
            </a:r>
            <a:r>
              <a:rPr lang="pl-PL" sz="800">
                <a:solidFill>
                  <a:srgbClr val="1F1F1F"/>
                </a:solidFill>
                <a:highlight>
                  <a:srgbClr val="F8F9FA"/>
                </a:highlight>
                <a:latin typeface="Tahoma"/>
                <a:ea typeface="Tahoma"/>
                <a:cs typeface="Tahoma"/>
                <a:sym typeface="Tahoma"/>
              </a:rPr>
              <a:t> Kolejność wykonywania działań. Zastosowanie łączności mnożenia z dodawaniem - zadania z treścią. Tabele i diagramy. Mnożenie i dzielenie. Sprawdzam siebie - Czytanie i rozwiązywanie zadań ze zrozumieniem. Rozwiązywanie zadań z treścią z zastosowaniem poznanych sposobów liczenia. </a:t>
            </a:r>
            <a:endParaRPr sz="800">
              <a:solidFill>
                <a:srgbClr val="1F1F1F"/>
              </a:solidFill>
              <a:highlight>
                <a:srgbClr val="F8F9FA"/>
              </a:highlight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just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800">
                <a:solidFill>
                  <a:srgbClr val="1F1F1F"/>
                </a:solidFill>
                <a:highlight>
                  <a:srgbClr val="F8F9FA"/>
                </a:highlight>
                <a:latin typeface="Tahoma"/>
                <a:ea typeface="Tahoma"/>
                <a:cs typeface="Tahoma"/>
                <a:sym typeface="Tahoma"/>
              </a:rPr>
              <a:t>Krzyżówki matematyczne, kwadraty magiczne. </a:t>
            </a:r>
            <a:endParaRPr sz="800">
              <a:solidFill>
                <a:srgbClr val="1F1F1F"/>
              </a:solidFill>
              <a:highlight>
                <a:srgbClr val="F8F9FA"/>
              </a:highlight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just">
              <a:lnSpc>
                <a:spcPct val="105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70"/>
              <a:buFont typeface="Arial"/>
              <a:buNone/>
            </a:pPr>
            <a:r>
              <a:rPr lang="pl-PL" sz="800">
                <a:solidFill>
                  <a:srgbClr val="1F1F1F"/>
                </a:solidFill>
                <a:highlight>
                  <a:srgbClr val="F8F9FA"/>
                </a:highlight>
                <a:latin typeface="Tahoma"/>
                <a:ea typeface="Tahoma"/>
                <a:cs typeface="Tahoma"/>
                <a:sym typeface="Tahoma"/>
              </a:rPr>
              <a:t>Szachownica Polibiusza. Odcinki i łamane. </a:t>
            </a:r>
            <a:endParaRPr sz="800">
              <a:solidFill>
                <a:srgbClr val="1F1F1F"/>
              </a:solidFill>
              <a:highlight>
                <a:srgbClr val="F8F9FA"/>
              </a:highlight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3613400" y="3005363"/>
            <a:ext cx="2946300" cy="2700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MATEMATYCZNA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417300" y="4673800"/>
            <a:ext cx="3096900" cy="246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PRZYRODNICZA I SPOŁECZNA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3613400" y="4873600"/>
            <a:ext cx="2963400" cy="21123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Praca zegarmistrza. Najstarsze zegary - historia. Rodzaje zegarów. 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Historia</a:t>
            </a: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lotów w kosmos.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Księżycowy krajobraz.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sz="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Zima w malarstwie. </a:t>
            </a:r>
            <a:endParaRPr sz="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7" name="Google Shape;107;p1"/>
          <p:cNvSpPr txBox="1"/>
          <p:nvPr/>
        </p:nvSpPr>
        <p:spPr>
          <a:xfrm>
            <a:off x="3613550" y="4546288"/>
            <a:ext cx="2963100" cy="2757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pl-PL" sz="1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PLASTYCZNA I TECHNICZNA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431249" y="193043"/>
            <a:ext cx="41490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_IS_owal_2.wmf" id="109" name="Google Shape;109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962043" y="1076697"/>
            <a:ext cx="540000" cy="54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yw pakietu Office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