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193F1"/>
                </a:solidFill>
                <a:latin typeface="Lobster Two"/>
                <a:ea typeface="Lobster Two"/>
                <a:cs typeface="Lobster Two"/>
                <a:sym typeface="Lobster Two"/>
              </a:rPr>
              <a:t>Grade #3 Newsletter - January in Review</a:t>
            </a:r>
            <a:endParaRPr sz="2400">
              <a:solidFill>
                <a:srgbClr val="F193F1"/>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We welcomed the New Year with a bang! Students wrapped up their Dragons’ Den Project and novel study…</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None/>
            </a:pPr>
            <a:r>
              <a:rPr b="1" lang="pl" sz="1200">
                <a:solidFill>
                  <a:schemeClr val="dk1"/>
                </a:solidFill>
                <a:latin typeface="Century Gothic"/>
                <a:ea typeface="Century Gothic"/>
                <a:cs typeface="Century Gothic"/>
                <a:sym typeface="Century Gothic"/>
              </a:rPr>
              <a:t>We continued with fractions and learned about their equivalents and how to write fractional numbers.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rPr b="1" lang="pl" sz="1200">
                <a:solidFill>
                  <a:schemeClr val="dk1"/>
                </a:solidFill>
                <a:latin typeface="Century Gothic"/>
                <a:ea typeface="Century Gothic"/>
                <a:cs typeface="Century Gothic"/>
                <a:sym typeface="Century Gothic"/>
              </a:rPr>
              <a:t>This month, we learned about stable structures, as well as how load and force affect them. We’ve also started preparing for our science fair project, which will take place in mid-April. Everyone is excited to explore their ideas and start experimenting</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33875" y="4032063"/>
            <a:ext cx="21933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We learned about </a:t>
            </a:r>
            <a:r>
              <a:rPr b="1" lang="pl" sz="1200">
                <a:solidFill>
                  <a:schemeClr val="dk1"/>
                </a:solidFill>
                <a:latin typeface="Century Gothic"/>
                <a:ea typeface="Century Gothic"/>
                <a:cs typeface="Century Gothic"/>
                <a:sym typeface="Century Gothic"/>
              </a:rPr>
              <a:t>consonant</a:t>
            </a:r>
            <a:r>
              <a:rPr b="1" lang="pl" sz="1200">
                <a:solidFill>
                  <a:schemeClr val="dk1"/>
                </a:solidFill>
                <a:latin typeface="Century Gothic"/>
                <a:ea typeface="Century Gothic"/>
                <a:cs typeface="Century Gothic"/>
                <a:sym typeface="Century Gothic"/>
              </a:rPr>
              <a:t> clusters and spent time reviewing the simple past with regular </a:t>
            </a:r>
            <a:r>
              <a:rPr b="1" lang="pl" sz="1200">
                <a:solidFill>
                  <a:schemeClr val="dk1"/>
                </a:solidFill>
                <a:latin typeface="Century Gothic"/>
                <a:ea typeface="Century Gothic"/>
                <a:cs typeface="Century Gothic"/>
                <a:sym typeface="Century Gothic"/>
              </a:rPr>
              <a:t>verbs</a:t>
            </a:r>
            <a:r>
              <a:rPr b="1" lang="pl" sz="1200">
                <a:solidFill>
                  <a:schemeClr val="dk1"/>
                </a:solidFill>
                <a:latin typeface="Century Gothic"/>
                <a:ea typeface="Century Gothic"/>
                <a:cs typeface="Century Gothic"/>
                <a:sym typeface="Century Gothic"/>
              </a:rPr>
              <a:t>. We also finished  our novel study of ‘The Secret Garden’.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2565550" y="3928338"/>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We read ‘Tiddalick the Frog’ and discussed the themes of teamwork, the importance of the environment and not wasting resources.  We also finished our Dragons’ Den Project with students pitching their  original product to the Dragon (me!)</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2" name="Google Shape;62;p13"/>
          <p:cNvSpPr txBox="1"/>
          <p:nvPr/>
        </p:nvSpPr>
        <p:spPr>
          <a:xfrm>
            <a:off x="4965025" y="51100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0"/>
              </a:spcAft>
              <a:buNone/>
            </a:pPr>
            <a:r>
              <a:rPr b="1" lang="pl" sz="1200">
                <a:solidFill>
                  <a:schemeClr val="dk1"/>
                </a:solidFill>
                <a:latin typeface="Century Gothic"/>
                <a:ea typeface="Century Gothic"/>
                <a:cs typeface="Century Gothic"/>
                <a:sym typeface="Century Gothic"/>
              </a:rPr>
              <a:t>We made abstract collages in the style of Henri Matisse and learned about Canadian artist Ted Harrison. We also made crafts to celebrate Lunar New Year.</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0"/>
              </a:spcAft>
              <a:buNone/>
            </a:pPr>
            <a:r>
              <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3" name="Google Shape;63;p13"/>
          <p:cNvSpPr txBox="1"/>
          <p:nvPr/>
        </p:nvSpPr>
        <p:spPr>
          <a:xfrm>
            <a:off x="-66828" y="595830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193F1"/>
                </a:solidFill>
                <a:latin typeface="Lobster Two"/>
                <a:ea typeface="Lobster Two"/>
                <a:cs typeface="Lobster Two"/>
                <a:sym typeface="Lobster Two"/>
              </a:rPr>
              <a:t>Pictures, pictures, pictures!</a:t>
            </a:r>
            <a:endParaRPr sz="2000">
              <a:solidFill>
                <a:srgbClr val="F193F1"/>
              </a:solidFill>
              <a:latin typeface="Lobster Two"/>
              <a:ea typeface="Lobster Two"/>
              <a:cs typeface="Lobster Two"/>
              <a:sym typeface="Lobster Two"/>
            </a:endParaRPr>
          </a:p>
        </p:txBody>
      </p:sp>
      <p:sp>
        <p:nvSpPr>
          <p:cNvPr id="64" name="Google Shape;64;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195525" y="7542725"/>
            <a:ext cx="2193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 - 14th - Winter Break</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18th - Space Travel Agency Project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20th - Spelling Bee (Class round)</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27th - Spelling Bee (Finals)</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rotWithShape="1">
          <a:blip r:embed="rId4">
            <a:alphaModFix/>
          </a:blip>
          <a:srcRect b="0" l="5651" r="5766" t="14244"/>
          <a:stretch/>
        </p:blipFill>
        <p:spPr>
          <a:xfrm>
            <a:off x="1032513" y="8273876"/>
            <a:ext cx="2926223" cy="2124699"/>
          </a:xfrm>
          <a:prstGeom prst="rect">
            <a:avLst/>
          </a:prstGeom>
          <a:noFill/>
          <a:ln>
            <a:noFill/>
          </a:ln>
        </p:spPr>
      </p:pic>
      <p:pic>
        <p:nvPicPr>
          <p:cNvPr id="68" name="Google Shape;68;p13"/>
          <p:cNvPicPr preferRelativeResize="0"/>
          <p:nvPr/>
        </p:nvPicPr>
        <p:blipFill rotWithShape="1">
          <a:blip r:embed="rId5">
            <a:alphaModFix/>
          </a:blip>
          <a:srcRect b="5080" l="0" r="0" t="25411"/>
          <a:stretch/>
        </p:blipFill>
        <p:spPr>
          <a:xfrm>
            <a:off x="620250" y="6665500"/>
            <a:ext cx="3750748" cy="1955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