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1326000" y="0"/>
            <a:ext cx="4907976" cy="2760725"/>
          </a:xfrm>
          <a:prstGeom prst="rect">
            <a:avLst/>
          </a:prstGeom>
          <a:noFill/>
          <a:ln>
            <a:noFill/>
          </a:ln>
        </p:spPr>
      </p:pic>
      <p:sp>
        <p:nvSpPr>
          <p:cNvPr id="55" name="Google Shape;55;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FF0000"/>
                </a:solidFill>
                <a:latin typeface="Lobster Two"/>
                <a:ea typeface="Lobster Two"/>
                <a:cs typeface="Lobster Two"/>
                <a:sym typeface="Lobster Two"/>
              </a:rPr>
              <a:t>Grade </a:t>
            </a:r>
            <a:r>
              <a:rPr lang="pl" sz="2400">
                <a:solidFill>
                  <a:srgbClr val="FF0000"/>
                </a:solidFill>
                <a:latin typeface="Lobster Two"/>
                <a:ea typeface="Lobster Two"/>
                <a:cs typeface="Lobster Two"/>
                <a:sym typeface="Lobster Two"/>
              </a:rPr>
              <a:t>3</a:t>
            </a:r>
            <a:r>
              <a:rPr lang="pl" sz="2400">
                <a:solidFill>
                  <a:srgbClr val="FF0000"/>
                </a:solidFill>
                <a:latin typeface="Lobster Two"/>
                <a:ea typeface="Lobster Two"/>
                <a:cs typeface="Lobster Two"/>
                <a:sym typeface="Lobster Two"/>
              </a:rPr>
              <a:t> Newsletter - December in Review</a:t>
            </a:r>
            <a:endParaRPr sz="2400">
              <a:solidFill>
                <a:srgbClr val="FF0000"/>
              </a:solidFill>
              <a:latin typeface="Lobster Two"/>
              <a:ea typeface="Lobster Two"/>
              <a:cs typeface="Lobster Two"/>
              <a:sym typeface="Lobster Two"/>
            </a:endParaRPr>
          </a:p>
        </p:txBody>
      </p:sp>
      <p:sp>
        <p:nvSpPr>
          <p:cNvPr id="56" name="Google Shape;56;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7" name="Google Shape;57;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The month of Thanksgiving came and went! We spent the month of December getting into the festive spirit by learning about different </a:t>
            </a:r>
            <a:r>
              <a:rPr lang="pl" sz="1200">
                <a:solidFill>
                  <a:schemeClr val="dk1"/>
                </a:solidFill>
                <a:latin typeface="Century Gothic"/>
                <a:ea typeface="Century Gothic"/>
                <a:cs typeface="Century Gothic"/>
                <a:sym typeface="Century Gothic"/>
              </a:rPr>
              <a:t>Christmas</a:t>
            </a:r>
            <a:r>
              <a:rPr lang="pl" sz="1200">
                <a:solidFill>
                  <a:schemeClr val="dk1"/>
                </a:solidFill>
                <a:latin typeface="Century Gothic"/>
                <a:ea typeface="Century Gothic"/>
                <a:cs typeface="Century Gothic"/>
                <a:sym typeface="Century Gothic"/>
              </a:rPr>
              <a:t> traditions around the world and making Christmas crafts!</a:t>
            </a:r>
            <a:endParaRPr sz="1200">
              <a:solidFill>
                <a:schemeClr val="accent2"/>
              </a:solidFill>
              <a:latin typeface="Century Gothic"/>
              <a:ea typeface="Century Gothic"/>
              <a:cs typeface="Century Gothic"/>
              <a:sym typeface="Century Gothic"/>
            </a:endParaRPr>
          </a:p>
        </p:txBody>
      </p:sp>
      <p:sp>
        <p:nvSpPr>
          <p:cNvPr id="58" name="Google Shape;58;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reviewed division with remainders further and started to look at fractions.</a:t>
            </a:r>
            <a:endParaRPr sz="1200">
              <a:solidFill>
                <a:schemeClr val="dk1"/>
              </a:solidFill>
              <a:latin typeface="Century Gothic"/>
              <a:ea typeface="Century Gothic"/>
              <a:cs typeface="Century Gothic"/>
              <a:sym typeface="Century Gothic"/>
            </a:endParaRPr>
          </a:p>
        </p:txBody>
      </p:sp>
      <p:sp>
        <p:nvSpPr>
          <p:cNvPr id="59" name="Google Shape;59;p13"/>
          <p:cNvSpPr txBox="1"/>
          <p:nvPr/>
        </p:nvSpPr>
        <p:spPr>
          <a:xfrm>
            <a:off x="4965025" y="2677325"/>
            <a:ext cx="2261100" cy="22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l">
              <a:lnSpc>
                <a:spcPct val="115000"/>
              </a:lnSpc>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finished the unit about forces. Students completed the final quiz at the end of their booklet as a graded assignment. We started talking about the science fair, which will take place in the second semester (the exact date TBC). Some students had questions about black holes, so we will learn more about what black are and how forces play a role in this cosmic phenomenon. </a:t>
            </a:r>
            <a:endParaRPr sz="1200">
              <a:solidFill>
                <a:schemeClr val="accent2"/>
              </a:solidFill>
              <a:latin typeface="Century Gothic"/>
              <a:ea typeface="Century Gothic"/>
              <a:cs typeface="Century Gothic"/>
              <a:sym typeface="Century Gothic"/>
            </a:endParaRPr>
          </a:p>
        </p:txBody>
      </p:sp>
      <p:sp>
        <p:nvSpPr>
          <p:cNvPr id="60" name="Google Shape;60;p13"/>
          <p:cNvSpPr txBox="1"/>
          <p:nvPr/>
        </p:nvSpPr>
        <p:spPr>
          <a:xfrm>
            <a:off x="286263" y="4573025"/>
            <a:ext cx="2193300" cy="16290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 </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had a board game morning and played games in English. We also became detectives with ‘The Christmas Present Thief’ mystery, where we had to investigate and crack codes to uncover the culprit who stole the Christmas presents!</a:t>
            </a:r>
            <a:endParaRPr b="1" sz="1200">
              <a:solidFill>
                <a:schemeClr val="accent2"/>
              </a:solidFill>
              <a:latin typeface="Caveat"/>
              <a:ea typeface="Caveat"/>
              <a:cs typeface="Caveat"/>
              <a:sym typeface="Caveat"/>
            </a:endParaRPr>
          </a:p>
        </p:txBody>
      </p:sp>
      <p:sp>
        <p:nvSpPr>
          <p:cNvPr id="61" name="Google Shape;61;p13"/>
          <p:cNvSpPr txBox="1"/>
          <p:nvPr/>
        </p:nvSpPr>
        <p:spPr>
          <a:xfrm>
            <a:off x="2603875" y="4611125"/>
            <a:ext cx="2261100" cy="16290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We discussed the history behind St. Nicholas and how Christmas is celebrated around the world.</a:t>
            </a:r>
            <a:endParaRPr b="1" sz="1200">
              <a:solidFill>
                <a:schemeClr val="accent2"/>
              </a:solidFill>
              <a:latin typeface="Caveat"/>
              <a:ea typeface="Caveat"/>
              <a:cs typeface="Caveat"/>
              <a:sym typeface="Caveat"/>
            </a:endParaRPr>
          </a:p>
        </p:txBody>
      </p:sp>
      <p:sp>
        <p:nvSpPr>
          <p:cNvPr id="62" name="Google Shape;62;p13"/>
          <p:cNvSpPr txBox="1"/>
          <p:nvPr/>
        </p:nvSpPr>
        <p:spPr>
          <a:xfrm>
            <a:off x="2713050" y="6090675"/>
            <a:ext cx="2261100" cy="158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painted Christmas trees and made candy cane crafts.</a:t>
            </a:r>
            <a:endParaRPr b="1" sz="1200">
              <a:solidFill>
                <a:schemeClr val="accent2"/>
              </a:solidFill>
              <a:latin typeface="Caveat"/>
              <a:ea typeface="Caveat"/>
              <a:cs typeface="Caveat"/>
              <a:sym typeface="Caveat"/>
            </a:endParaRPr>
          </a:p>
        </p:txBody>
      </p:sp>
      <p:sp>
        <p:nvSpPr>
          <p:cNvPr id="63" name="Google Shape;63;p13"/>
          <p:cNvSpPr txBox="1"/>
          <p:nvPr/>
        </p:nvSpPr>
        <p:spPr>
          <a:xfrm>
            <a:off x="59222" y="7076750"/>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FF0000"/>
                </a:solidFill>
                <a:latin typeface="Lobster Two"/>
                <a:ea typeface="Lobster Two"/>
                <a:cs typeface="Lobster Two"/>
                <a:sym typeface="Lobster Two"/>
              </a:rPr>
              <a:t>Pictures, pictures, pictures!</a:t>
            </a:r>
            <a:endParaRPr sz="2000">
              <a:solidFill>
                <a:srgbClr val="FF0000"/>
              </a:solidFill>
              <a:latin typeface="Lobster Two"/>
              <a:ea typeface="Lobster Two"/>
              <a:cs typeface="Lobster Two"/>
              <a:sym typeface="Lobster Two"/>
            </a:endParaRPr>
          </a:p>
        </p:txBody>
      </p:sp>
      <p:sp>
        <p:nvSpPr>
          <p:cNvPr id="64" name="Google Shape;64;p13"/>
          <p:cNvSpPr txBox="1"/>
          <p:nvPr/>
        </p:nvSpPr>
        <p:spPr>
          <a:xfrm>
            <a:off x="5207650" y="7171850"/>
            <a:ext cx="22611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5" name="Google Shape;65;p13"/>
          <p:cNvSpPr txBox="1"/>
          <p:nvPr/>
        </p:nvSpPr>
        <p:spPr>
          <a:xfrm>
            <a:off x="5190550" y="7462975"/>
            <a:ext cx="2295300" cy="1338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a:t>
            </a:r>
            <a:r>
              <a:rPr lang="pl" sz="1200">
                <a:solidFill>
                  <a:schemeClr val="dk1"/>
                </a:solidFill>
                <a:latin typeface="Century Gothic"/>
                <a:ea typeface="Century Gothic"/>
                <a:cs typeface="Century Gothic"/>
                <a:sym typeface="Century Gothic"/>
              </a:rPr>
              <a:t>anuary 27th - End date of ‘Dragon’s Den’ Project</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January 28th - Grade 3 Group Parent Meeting</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February 3rd - 14th - Winter Break</a:t>
            </a:r>
            <a:endParaRPr sz="1200">
              <a:solidFill>
                <a:schemeClr val="dk1"/>
              </a:solidFill>
              <a:latin typeface="Century Gothic"/>
              <a:ea typeface="Century Gothic"/>
              <a:cs typeface="Century Gothic"/>
              <a:sym typeface="Century Gothic"/>
            </a:endParaRPr>
          </a:p>
        </p:txBody>
      </p:sp>
      <p:sp>
        <p:nvSpPr>
          <p:cNvPr id="66" name="Google Shape;66;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7" name="Google Shape;67;p13"/>
          <p:cNvPicPr preferRelativeResize="0"/>
          <p:nvPr/>
        </p:nvPicPr>
        <p:blipFill>
          <a:blip r:embed="rId4">
            <a:alphaModFix/>
          </a:blip>
          <a:stretch>
            <a:fillRect/>
          </a:stretch>
        </p:blipFill>
        <p:spPr>
          <a:xfrm>
            <a:off x="223049" y="7589650"/>
            <a:ext cx="2482800" cy="1862100"/>
          </a:xfrm>
          <a:prstGeom prst="rect">
            <a:avLst/>
          </a:prstGeom>
          <a:noFill/>
          <a:ln>
            <a:noFill/>
          </a:ln>
        </p:spPr>
      </p:pic>
      <p:pic>
        <p:nvPicPr>
          <p:cNvPr id="68" name="Google Shape;68;p13"/>
          <p:cNvPicPr preferRelativeResize="0"/>
          <p:nvPr/>
        </p:nvPicPr>
        <p:blipFill>
          <a:blip r:embed="rId5">
            <a:alphaModFix/>
          </a:blip>
          <a:stretch>
            <a:fillRect/>
          </a:stretch>
        </p:blipFill>
        <p:spPr>
          <a:xfrm>
            <a:off x="2894550" y="8090525"/>
            <a:ext cx="2193300" cy="16495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