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1.jpg"/><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1326000" y="0"/>
            <a:ext cx="4907976" cy="2760725"/>
          </a:xfrm>
          <a:prstGeom prst="rect">
            <a:avLst/>
          </a:prstGeom>
          <a:noFill/>
          <a:ln>
            <a:noFill/>
          </a:ln>
        </p:spPr>
      </p:pic>
      <p:sp>
        <p:nvSpPr>
          <p:cNvPr id="55" name="Google Shape;55;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F0000"/>
                </a:solidFill>
                <a:latin typeface="Lobster Two"/>
                <a:ea typeface="Lobster Two"/>
                <a:cs typeface="Lobster Two"/>
                <a:sym typeface="Lobster Two"/>
              </a:rPr>
              <a:t>Grade 2 Newsletter - December in Review</a:t>
            </a:r>
            <a:endParaRPr sz="2400">
              <a:solidFill>
                <a:srgbClr val="FF0000"/>
              </a:solidFill>
              <a:latin typeface="Lobster Two"/>
              <a:ea typeface="Lobster Two"/>
              <a:cs typeface="Lobster Two"/>
              <a:sym typeface="Lobster Two"/>
            </a:endParaRPr>
          </a:p>
        </p:txBody>
      </p:sp>
      <p:sp>
        <p:nvSpPr>
          <p:cNvPr id="56" name="Google Shape;56;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7" name="Google Shape;57;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What an exciting month we’ve had! We </a:t>
            </a:r>
            <a:r>
              <a:rPr lang="pl" sz="1200">
                <a:solidFill>
                  <a:schemeClr val="dk1"/>
                </a:solidFill>
                <a:latin typeface="Century Gothic"/>
                <a:ea typeface="Century Gothic"/>
                <a:cs typeface="Century Gothic"/>
                <a:sym typeface="Century Gothic"/>
              </a:rPr>
              <a:t>exchanged</a:t>
            </a:r>
            <a:r>
              <a:rPr lang="pl" sz="1200">
                <a:solidFill>
                  <a:schemeClr val="dk1"/>
                </a:solidFill>
                <a:latin typeface="Century Gothic"/>
                <a:ea typeface="Century Gothic"/>
                <a:cs typeface="Century Gothic"/>
                <a:sym typeface="Century Gothic"/>
              </a:rPr>
              <a:t> Secret Santa gifts, decorated our classroom and made gingerbread cookies. We ended with our 3rd annual Christmas Pajama Party!</a:t>
            </a:r>
            <a:endParaRPr sz="1200">
              <a:solidFill>
                <a:schemeClr val="accent2"/>
              </a:solidFill>
              <a:latin typeface="Century Gothic"/>
              <a:ea typeface="Century Gothic"/>
              <a:cs typeface="Century Gothic"/>
              <a:sym typeface="Century Gothic"/>
            </a:endParaRPr>
          </a:p>
        </p:txBody>
      </p:sp>
      <p:sp>
        <p:nvSpPr>
          <p:cNvPr id="58" name="Google Shape;58;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began our long awaited unit on Canadian money, naming the coins and stating their values. We also added and subtracted money and found the sale price and total savings on different items too!</a:t>
            </a:r>
            <a:endParaRPr sz="1200">
              <a:solidFill>
                <a:schemeClr val="dk1"/>
              </a:solidFill>
              <a:latin typeface="Century Gothic"/>
              <a:ea typeface="Century Gothic"/>
              <a:cs typeface="Century Gothic"/>
              <a:sym typeface="Century Gothic"/>
            </a:endParaRPr>
          </a:p>
        </p:txBody>
      </p:sp>
      <p:sp>
        <p:nvSpPr>
          <p:cNvPr id="59" name="Google Shape;59;p13"/>
          <p:cNvSpPr txBox="1"/>
          <p:nvPr/>
        </p:nvSpPr>
        <p:spPr>
          <a:xfrm>
            <a:off x="4965025" y="2677325"/>
            <a:ext cx="2261100" cy="30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l">
              <a:lnSpc>
                <a:spcPct val="115000"/>
              </a:lnSpc>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Last week, we finished our unit on the properties of solids and liquids. In order to illustrate irreversible changes of matter, we made our way to the school kitchen and prepared some delicious Dutch gingerbread cookies. It was a tasty way to learn about irreversible changes and chemical reactions!</a:t>
            </a:r>
            <a:endParaRPr sz="1200">
              <a:solidFill>
                <a:schemeClr val="accent2"/>
              </a:solidFill>
              <a:latin typeface="Century Gothic"/>
              <a:ea typeface="Century Gothic"/>
              <a:cs typeface="Century Gothic"/>
              <a:sym typeface="Century Gothic"/>
            </a:endParaRPr>
          </a:p>
        </p:txBody>
      </p:sp>
      <p:sp>
        <p:nvSpPr>
          <p:cNvPr id="60" name="Google Shape;60;p13"/>
          <p:cNvSpPr txBox="1"/>
          <p:nvPr/>
        </p:nvSpPr>
        <p:spPr>
          <a:xfrm>
            <a:off x="286275" y="4573025"/>
            <a:ext cx="2193300" cy="23718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completed our </a:t>
            </a:r>
            <a:r>
              <a:rPr lang="pl" sz="1200">
                <a:solidFill>
                  <a:schemeClr val="dk1"/>
                </a:solidFill>
                <a:latin typeface="Century Gothic"/>
                <a:ea typeface="Century Gothic"/>
                <a:cs typeface="Century Gothic"/>
                <a:sym typeface="Century Gothic"/>
              </a:rPr>
              <a:t>study</a:t>
            </a:r>
            <a:r>
              <a:rPr lang="pl" sz="1200">
                <a:solidFill>
                  <a:schemeClr val="dk1"/>
                </a:solidFill>
                <a:latin typeface="Century Gothic"/>
                <a:ea typeface="Century Gothic"/>
                <a:cs typeface="Century Gothic"/>
                <a:sym typeface="Century Gothic"/>
              </a:rPr>
              <a:t> on figurative language, using hyperbole like pros! We acted out a dialogue from our text, discovered the world of synonyms and antonyms, point of view and </a:t>
            </a:r>
            <a:r>
              <a:rPr lang="pl" sz="1200">
                <a:solidFill>
                  <a:schemeClr val="dk1"/>
                </a:solidFill>
                <a:latin typeface="Century Gothic"/>
                <a:ea typeface="Century Gothic"/>
                <a:cs typeface="Century Gothic"/>
                <a:sym typeface="Century Gothic"/>
              </a:rPr>
              <a:t>character</a:t>
            </a:r>
            <a:r>
              <a:rPr lang="pl" sz="1200">
                <a:solidFill>
                  <a:schemeClr val="dk1"/>
                </a:solidFill>
                <a:latin typeface="Century Gothic"/>
                <a:ea typeface="Century Gothic"/>
                <a:cs typeface="Century Gothic"/>
                <a:sym typeface="Century Gothic"/>
              </a:rPr>
              <a:t> traits! We also read fairy tales like “Little Red Riding Hood” and also a book from </a:t>
            </a:r>
            <a:r>
              <a:rPr lang="pl" sz="1200">
                <a:solidFill>
                  <a:schemeClr val="dk1"/>
                </a:solidFill>
                <a:latin typeface="Century Gothic"/>
                <a:ea typeface="Century Gothic"/>
                <a:cs typeface="Century Gothic"/>
                <a:sym typeface="Century Gothic"/>
              </a:rPr>
              <a:t>the</a:t>
            </a:r>
            <a:r>
              <a:rPr lang="pl" sz="1200">
                <a:solidFill>
                  <a:schemeClr val="dk1"/>
                </a:solidFill>
                <a:latin typeface="Century Gothic"/>
                <a:ea typeface="Century Gothic"/>
                <a:cs typeface="Century Gothic"/>
                <a:sym typeface="Century Gothic"/>
              </a:rPr>
              <a:t> wolf’s perspective titled “Honestly, </a:t>
            </a:r>
            <a:r>
              <a:rPr lang="pl" sz="1200">
                <a:solidFill>
                  <a:schemeClr val="dk1"/>
                </a:solidFill>
                <a:latin typeface="Century Gothic"/>
                <a:ea typeface="Century Gothic"/>
                <a:cs typeface="Century Gothic"/>
                <a:sym typeface="Century Gothic"/>
              </a:rPr>
              <a:t>Little</a:t>
            </a:r>
            <a:r>
              <a:rPr lang="pl" sz="1200">
                <a:solidFill>
                  <a:schemeClr val="dk1"/>
                </a:solidFill>
                <a:latin typeface="Century Gothic"/>
                <a:ea typeface="Century Gothic"/>
                <a:cs typeface="Century Gothic"/>
                <a:sym typeface="Century Gothic"/>
              </a:rPr>
              <a:t> Red Riding Hood was Rotten!”</a:t>
            </a:r>
            <a:endParaRPr b="1" sz="1200">
              <a:solidFill>
                <a:schemeClr val="accent2"/>
              </a:solidFill>
              <a:latin typeface="Caveat"/>
              <a:ea typeface="Caveat"/>
              <a:cs typeface="Caveat"/>
              <a:sym typeface="Caveat"/>
            </a:endParaRPr>
          </a:p>
        </p:txBody>
      </p:sp>
      <p:sp>
        <p:nvSpPr>
          <p:cNvPr id="61" name="Google Shape;61;p13"/>
          <p:cNvSpPr txBox="1"/>
          <p:nvPr/>
        </p:nvSpPr>
        <p:spPr>
          <a:xfrm>
            <a:off x="2603875" y="4611125"/>
            <a:ext cx="2261100" cy="3000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read Christmas books from around the world, like “The Nutcracker,” originating from France, “Tree of Cranes” a Japanese Christmas story, and finished with “The Christmas Book Flood” from Iceland. We made nutcrackers, paper cranes and wrote about our favorite Christmas gift we’ve ever received.</a:t>
            </a:r>
            <a:endParaRPr b="1" sz="1200">
              <a:solidFill>
                <a:schemeClr val="accent2"/>
              </a:solidFill>
              <a:latin typeface="Caveat"/>
              <a:ea typeface="Caveat"/>
              <a:cs typeface="Caveat"/>
              <a:sym typeface="Caveat"/>
            </a:endParaRPr>
          </a:p>
        </p:txBody>
      </p:sp>
      <p:sp>
        <p:nvSpPr>
          <p:cNvPr id="62" name="Google Shape;62;p13"/>
          <p:cNvSpPr txBox="1"/>
          <p:nvPr/>
        </p:nvSpPr>
        <p:spPr>
          <a:xfrm>
            <a:off x="5017400" y="5594525"/>
            <a:ext cx="2261100" cy="22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made magazine Christmas trees and paper Christmas wreaths! The magazine trees tested our focus and patience, but in the end it was worth the effort!</a:t>
            </a:r>
            <a:endParaRPr b="1" sz="1200">
              <a:solidFill>
                <a:schemeClr val="accent2"/>
              </a:solidFill>
              <a:latin typeface="Caveat"/>
              <a:ea typeface="Caveat"/>
              <a:cs typeface="Caveat"/>
              <a:sym typeface="Caveat"/>
            </a:endParaRPr>
          </a:p>
        </p:txBody>
      </p:sp>
      <p:sp>
        <p:nvSpPr>
          <p:cNvPr id="63" name="Google Shape;63;p13"/>
          <p:cNvSpPr txBox="1"/>
          <p:nvPr/>
        </p:nvSpPr>
        <p:spPr>
          <a:xfrm>
            <a:off x="3152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F0000"/>
                </a:solidFill>
                <a:latin typeface="Lobster Two"/>
                <a:ea typeface="Lobster Two"/>
                <a:cs typeface="Lobster Two"/>
                <a:sym typeface="Lobster Two"/>
              </a:rPr>
              <a:t>Pictures, pictures, pictures!</a:t>
            </a:r>
            <a:endParaRPr sz="2000">
              <a:solidFill>
                <a:srgbClr val="FF0000"/>
              </a:solidFill>
              <a:latin typeface="Lobster Two"/>
              <a:ea typeface="Lobster Two"/>
              <a:cs typeface="Lobster Two"/>
              <a:sym typeface="Lobster Two"/>
            </a:endParaRPr>
          </a:p>
        </p:txBody>
      </p:sp>
      <p:sp>
        <p:nvSpPr>
          <p:cNvPr id="64" name="Google Shape;64;p13"/>
          <p:cNvSpPr txBox="1"/>
          <p:nvPr/>
        </p:nvSpPr>
        <p:spPr>
          <a:xfrm>
            <a:off x="5186900" y="740742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5" name="Google Shape;65;p13"/>
          <p:cNvSpPr txBox="1"/>
          <p:nvPr/>
        </p:nvSpPr>
        <p:spPr>
          <a:xfrm>
            <a:off x="5169800" y="7542725"/>
            <a:ext cx="2295300" cy="2482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latin typeface="Century Gothic"/>
              <a:ea typeface="Century Gothic"/>
              <a:cs typeface="Century Gothic"/>
              <a:sym typeface="Century Gothic"/>
            </a:endParaRPr>
          </a:p>
          <a:p>
            <a:pPr indent="0" lvl="0" marL="0" rtl="0" algn="just">
              <a:spcBef>
                <a:spcPts val="0"/>
              </a:spcBef>
              <a:spcAft>
                <a:spcPts val="0"/>
              </a:spcAft>
              <a:buNone/>
            </a:pPr>
            <a:r>
              <a:rPr lang="pl" sz="1200">
                <a:latin typeface="Century Gothic"/>
                <a:ea typeface="Century Gothic"/>
                <a:cs typeface="Century Gothic"/>
                <a:sym typeface="Century Gothic"/>
              </a:rPr>
              <a:t>December 23rd-31st - Christmas Break (School Closed)</a:t>
            </a:r>
            <a:endParaRPr sz="1200">
              <a:latin typeface="Century Gothic"/>
              <a:ea typeface="Century Gothic"/>
              <a:cs typeface="Century Gothic"/>
              <a:sym typeface="Century Gothic"/>
            </a:endParaRPr>
          </a:p>
          <a:p>
            <a:pPr indent="0" lvl="0" marL="0" rtl="0" algn="just">
              <a:spcBef>
                <a:spcPts val="0"/>
              </a:spcBef>
              <a:spcAft>
                <a:spcPts val="0"/>
              </a:spcAft>
              <a:buNone/>
            </a:pPr>
            <a:r>
              <a:rPr lang="pl" sz="1200">
                <a:latin typeface="Century Gothic"/>
                <a:ea typeface="Century Gothic"/>
                <a:cs typeface="Century Gothic"/>
                <a:sym typeface="Century Gothic"/>
              </a:rPr>
              <a:t>January 1st- New Year’s Day (School Closed)</a:t>
            </a:r>
            <a:endParaRPr sz="1200">
              <a:latin typeface="Century Gothic"/>
              <a:ea typeface="Century Gothic"/>
              <a:cs typeface="Century Gothic"/>
              <a:sym typeface="Century Gothic"/>
            </a:endParaRPr>
          </a:p>
          <a:p>
            <a:pPr indent="0" lvl="0" marL="0" rtl="0" algn="just">
              <a:spcBef>
                <a:spcPts val="500"/>
              </a:spcBef>
              <a:spcAft>
                <a:spcPts val="0"/>
              </a:spcAft>
              <a:buNone/>
            </a:pPr>
            <a:r>
              <a:rPr lang="pl" sz="1200">
                <a:latin typeface="Century Gothic"/>
                <a:ea typeface="Century Gothic"/>
                <a:cs typeface="Century Gothic"/>
                <a:sym typeface="Century Gothic"/>
              </a:rPr>
              <a:t>January 2nd-3rd - Days Off</a:t>
            </a:r>
            <a:endParaRPr sz="1200">
              <a:latin typeface="Century Gothic"/>
              <a:ea typeface="Century Gothic"/>
              <a:cs typeface="Century Gothic"/>
              <a:sym typeface="Century Gothic"/>
            </a:endParaRPr>
          </a:p>
          <a:p>
            <a:pPr indent="0" lvl="0" marL="0" rtl="0" algn="just">
              <a:spcBef>
                <a:spcPts val="500"/>
              </a:spcBef>
              <a:spcAft>
                <a:spcPts val="0"/>
              </a:spcAft>
              <a:buNone/>
            </a:pPr>
            <a:r>
              <a:rPr lang="pl" sz="1200">
                <a:latin typeface="Century Gothic"/>
                <a:ea typeface="Century Gothic"/>
                <a:cs typeface="Century Gothic"/>
                <a:sym typeface="Century Gothic"/>
              </a:rPr>
              <a:t>January 6th - Epiphany (School Closed)</a:t>
            </a:r>
            <a:endParaRPr sz="1200">
              <a:latin typeface="Century Gothic"/>
              <a:ea typeface="Century Gothic"/>
              <a:cs typeface="Century Gothic"/>
              <a:sym typeface="Century Gothic"/>
            </a:endParaRPr>
          </a:p>
          <a:p>
            <a:pPr indent="0" lvl="0" marL="0" rtl="0" algn="just">
              <a:spcBef>
                <a:spcPts val="500"/>
              </a:spcBef>
              <a:spcAft>
                <a:spcPts val="0"/>
              </a:spcAft>
              <a:buNone/>
            </a:pPr>
            <a:r>
              <a:rPr lang="pl" sz="1200">
                <a:latin typeface="Century Gothic"/>
                <a:ea typeface="Century Gothic"/>
                <a:cs typeface="Century Gothic"/>
                <a:sym typeface="Century Gothic"/>
              </a:rPr>
              <a:t>January 28th - Grader 0 Group Parent Meeting</a:t>
            </a:r>
            <a:endParaRPr sz="1200">
              <a:latin typeface="Century Gothic"/>
              <a:ea typeface="Century Gothic"/>
              <a:cs typeface="Century Gothic"/>
              <a:sym typeface="Century Gothic"/>
            </a:endParaRPr>
          </a:p>
          <a:p>
            <a:pPr indent="0" lvl="0" marL="0" rtl="0" algn="just">
              <a:spcBef>
                <a:spcPts val="500"/>
              </a:spcBef>
              <a:spcAft>
                <a:spcPts val="0"/>
              </a:spcAft>
              <a:buNone/>
            </a:pPr>
            <a:r>
              <a:rPr lang="pl" sz="1200">
                <a:latin typeface="Century Gothic"/>
                <a:ea typeface="Century Gothic"/>
                <a:cs typeface="Century Gothic"/>
                <a:sym typeface="Century Gothic"/>
              </a:rPr>
              <a:t>February 3rd-14th - Winter Break</a:t>
            </a:r>
            <a:endParaRPr sz="1200">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6" name="Google Shape;66;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7" name="Google Shape;67;p13"/>
          <p:cNvPicPr preferRelativeResize="0"/>
          <p:nvPr/>
        </p:nvPicPr>
        <p:blipFill>
          <a:blip r:embed="rId4">
            <a:alphaModFix/>
          </a:blip>
          <a:stretch>
            <a:fillRect/>
          </a:stretch>
        </p:blipFill>
        <p:spPr>
          <a:xfrm>
            <a:off x="2900300" y="7407425"/>
            <a:ext cx="2193300" cy="1368699"/>
          </a:xfrm>
          <a:prstGeom prst="rect">
            <a:avLst/>
          </a:prstGeom>
          <a:noFill/>
          <a:ln>
            <a:noFill/>
          </a:ln>
        </p:spPr>
      </p:pic>
      <p:pic>
        <p:nvPicPr>
          <p:cNvPr id="68" name="Google Shape;68;p13"/>
          <p:cNvPicPr preferRelativeResize="0"/>
          <p:nvPr/>
        </p:nvPicPr>
        <p:blipFill>
          <a:blip r:embed="rId5">
            <a:alphaModFix/>
          </a:blip>
          <a:stretch>
            <a:fillRect/>
          </a:stretch>
        </p:blipFill>
        <p:spPr>
          <a:xfrm rot="-5400000">
            <a:off x="25861" y="8290062"/>
            <a:ext cx="2336727" cy="1752549"/>
          </a:xfrm>
          <a:prstGeom prst="rect">
            <a:avLst/>
          </a:prstGeom>
          <a:noFill/>
          <a:ln>
            <a:noFill/>
          </a:ln>
        </p:spPr>
      </p:pic>
      <p:pic>
        <p:nvPicPr>
          <p:cNvPr id="69" name="Google Shape;69;p13"/>
          <p:cNvPicPr preferRelativeResize="0"/>
          <p:nvPr/>
        </p:nvPicPr>
        <p:blipFill rotWithShape="1">
          <a:blip r:embed="rId6">
            <a:alphaModFix/>
          </a:blip>
          <a:srcRect b="0" l="0" r="0" t="-19289"/>
          <a:stretch/>
        </p:blipFill>
        <p:spPr>
          <a:xfrm>
            <a:off x="2291900" y="8563500"/>
            <a:ext cx="2361600" cy="177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