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326000" y="0"/>
            <a:ext cx="4907976" cy="2760725"/>
          </a:xfrm>
          <a:prstGeom prst="rect">
            <a:avLst/>
          </a:prstGeom>
          <a:noFill/>
          <a:ln>
            <a:noFill/>
          </a:ln>
        </p:spPr>
      </p:pic>
      <p:sp>
        <p:nvSpPr>
          <p:cNvPr id="55" name="Google Shape;55;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F0000"/>
                </a:solidFill>
                <a:latin typeface="Lobster Two"/>
                <a:ea typeface="Lobster Two"/>
                <a:cs typeface="Lobster Two"/>
                <a:sym typeface="Lobster Two"/>
              </a:rPr>
              <a:t>Grade 1 Newsletter - December in Review</a:t>
            </a:r>
            <a:endParaRPr sz="2400">
              <a:solidFill>
                <a:srgbClr val="FF0000"/>
              </a:solidFill>
              <a:latin typeface="Lobster Two"/>
              <a:ea typeface="Lobster Two"/>
              <a:cs typeface="Lobster Two"/>
              <a:sym typeface="Lobster Two"/>
            </a:endParaRPr>
          </a:p>
        </p:txBody>
      </p:sp>
      <p:sp>
        <p:nvSpPr>
          <p:cNvPr id="56" name="Google Shape;56;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7" name="Google Shape;57;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The month of Thanksgiving came and went! We spent the month of December getting into the festive spirit by reading the Polar Express and making Christmas crafts.</a:t>
            </a:r>
            <a:endParaRPr sz="1200">
              <a:solidFill>
                <a:schemeClr val="accent2"/>
              </a:solidFill>
              <a:latin typeface="Century Gothic"/>
              <a:ea typeface="Century Gothic"/>
              <a:cs typeface="Century Gothic"/>
              <a:sym typeface="Century Gothic"/>
            </a:endParaRPr>
          </a:p>
        </p:txBody>
      </p:sp>
      <p:sp>
        <p:nvSpPr>
          <p:cNvPr id="58" name="Google Shape;58;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about Canadian money and the different coins which are in use in Canada. We also  learned how to add using Canadian coins.</a:t>
            </a:r>
            <a:endParaRPr sz="1200">
              <a:solidFill>
                <a:schemeClr val="dk1"/>
              </a:solidFill>
              <a:latin typeface="Century Gothic"/>
              <a:ea typeface="Century Gothic"/>
              <a:cs typeface="Century Gothic"/>
              <a:sym typeface="Century Gothic"/>
            </a:endParaRPr>
          </a:p>
        </p:txBody>
      </p:sp>
      <p:sp>
        <p:nvSpPr>
          <p:cNvPr id="59" name="Google Shape;59;p13"/>
          <p:cNvSpPr txBox="1"/>
          <p:nvPr/>
        </p:nvSpPr>
        <p:spPr>
          <a:xfrm>
            <a:off x="4965025" y="2677325"/>
            <a:ext cx="2261100" cy="22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l">
              <a:lnSpc>
                <a:spcPct val="115000"/>
              </a:lnSpc>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Grade 1 learned about the difference between renewable and non-renwable energy sources. By showing a video I took at Bełchatów power plant, the largest of its kind in Europe, we saw how a non-renewable energy source can affect a surrounding area. We also had a fun and interactive lesson about the food chain. Students were divided into small groups and asked to make different living organisms from plasticine. Everyone got to present their work and show how their food chain works</a:t>
            </a:r>
            <a:r>
              <a:rPr lang="pl" sz="1100">
                <a:solidFill>
                  <a:schemeClr val="dk1"/>
                </a:solidFill>
              </a:rPr>
              <a:t>. </a:t>
            </a:r>
            <a:endParaRPr sz="1200">
              <a:solidFill>
                <a:schemeClr val="accent2"/>
              </a:solidFill>
              <a:latin typeface="Century Gothic"/>
              <a:ea typeface="Century Gothic"/>
              <a:cs typeface="Century Gothic"/>
              <a:sym typeface="Century Gothic"/>
            </a:endParaRPr>
          </a:p>
        </p:txBody>
      </p:sp>
      <p:sp>
        <p:nvSpPr>
          <p:cNvPr id="60" name="Google Shape;60;p13"/>
          <p:cNvSpPr txBox="1"/>
          <p:nvPr/>
        </p:nvSpPr>
        <p:spPr>
          <a:xfrm>
            <a:off x="286263" y="4573025"/>
            <a:ext cx="2193300" cy="16290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did a short novel study on The Polar Express where students discussed the themes in groups.</a:t>
            </a:r>
            <a:endParaRPr b="1" sz="1200">
              <a:solidFill>
                <a:schemeClr val="accent2"/>
              </a:solidFill>
              <a:latin typeface="Caveat"/>
              <a:ea typeface="Caveat"/>
              <a:cs typeface="Caveat"/>
              <a:sym typeface="Caveat"/>
            </a:endParaRPr>
          </a:p>
        </p:txBody>
      </p:sp>
      <p:sp>
        <p:nvSpPr>
          <p:cNvPr id="61" name="Google Shape;61;p13"/>
          <p:cNvSpPr txBox="1"/>
          <p:nvPr/>
        </p:nvSpPr>
        <p:spPr>
          <a:xfrm>
            <a:off x="2603875" y="4611125"/>
            <a:ext cx="2261100" cy="16290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a:t>
            </a:r>
            <a:r>
              <a:rPr lang="pl" sz="1200">
                <a:solidFill>
                  <a:schemeClr val="dk1"/>
                </a:solidFill>
                <a:latin typeface="Century Gothic"/>
                <a:ea typeface="Century Gothic"/>
                <a:cs typeface="Century Gothic"/>
                <a:sym typeface="Century Gothic"/>
              </a:rPr>
              <a:t>discussed</a:t>
            </a:r>
            <a:r>
              <a:rPr lang="pl" sz="1200">
                <a:solidFill>
                  <a:schemeClr val="dk1"/>
                </a:solidFill>
                <a:latin typeface="Century Gothic"/>
                <a:ea typeface="Century Gothic"/>
                <a:cs typeface="Century Gothic"/>
                <a:sym typeface="Century Gothic"/>
              </a:rPr>
              <a:t> how we can help other people and how  people in our communities can help us. We also wrote postcards to Santa!</a:t>
            </a:r>
            <a:endParaRPr b="1" sz="1200">
              <a:solidFill>
                <a:schemeClr val="accent2"/>
              </a:solidFill>
              <a:latin typeface="Caveat"/>
              <a:ea typeface="Caveat"/>
              <a:cs typeface="Caveat"/>
              <a:sym typeface="Caveat"/>
            </a:endParaRPr>
          </a:p>
        </p:txBody>
      </p:sp>
      <p:sp>
        <p:nvSpPr>
          <p:cNvPr id="62" name="Google Shape;62;p13"/>
          <p:cNvSpPr txBox="1"/>
          <p:nvPr/>
        </p:nvSpPr>
        <p:spPr>
          <a:xfrm>
            <a:off x="2701950" y="6408838"/>
            <a:ext cx="2261100" cy="144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dk1"/>
                </a:solidFill>
                <a:latin typeface="Century Gothic"/>
                <a:ea typeface="Century Gothic"/>
                <a:cs typeface="Century Gothic"/>
                <a:sym typeface="Century Gothic"/>
              </a:rPr>
              <a:t>Art</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made Christmas jumpers and pop up Christmas cards.</a:t>
            </a:r>
            <a:endParaRPr b="1" sz="1200">
              <a:solidFill>
                <a:schemeClr val="accent2"/>
              </a:solidFill>
              <a:latin typeface="Caveat"/>
              <a:ea typeface="Caveat"/>
              <a:cs typeface="Caveat"/>
              <a:sym typeface="Caveat"/>
            </a:endParaRPr>
          </a:p>
        </p:txBody>
      </p:sp>
      <p:sp>
        <p:nvSpPr>
          <p:cNvPr id="63" name="Google Shape;63;p13"/>
          <p:cNvSpPr txBox="1"/>
          <p:nvPr/>
        </p:nvSpPr>
        <p:spPr>
          <a:xfrm>
            <a:off x="-1" y="6552350"/>
            <a:ext cx="30654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F0000"/>
                </a:solidFill>
                <a:latin typeface="Lobster Two"/>
                <a:ea typeface="Lobster Two"/>
                <a:cs typeface="Lobster Two"/>
                <a:sym typeface="Lobster Two"/>
              </a:rPr>
              <a:t>Pictures, pictures, pictures!</a:t>
            </a:r>
            <a:endParaRPr sz="2000">
              <a:solidFill>
                <a:srgbClr val="FF0000"/>
              </a:solidFill>
              <a:latin typeface="Lobster Two"/>
              <a:ea typeface="Lobster Two"/>
              <a:cs typeface="Lobster Two"/>
              <a:sym typeface="Lobster Two"/>
            </a:endParaRPr>
          </a:p>
        </p:txBody>
      </p:sp>
      <p:sp>
        <p:nvSpPr>
          <p:cNvPr id="64" name="Google Shape;64;p13"/>
          <p:cNvSpPr txBox="1"/>
          <p:nvPr/>
        </p:nvSpPr>
        <p:spPr>
          <a:xfrm>
            <a:off x="5186900" y="7522788"/>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5" name="Google Shape;65;p13"/>
          <p:cNvSpPr txBox="1"/>
          <p:nvPr/>
        </p:nvSpPr>
        <p:spPr>
          <a:xfrm>
            <a:off x="5169800" y="7834875"/>
            <a:ext cx="2295300" cy="20757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January</a:t>
            </a:r>
            <a:r>
              <a:rPr lang="pl" sz="1200">
                <a:solidFill>
                  <a:schemeClr val="dk1"/>
                </a:solidFill>
                <a:latin typeface="Century Gothic"/>
                <a:ea typeface="Century Gothic"/>
                <a:cs typeface="Century Gothic"/>
                <a:sym typeface="Century Gothic"/>
              </a:rPr>
              <a:t> 20th - Start of the ‘Going Places’ class project</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January 27th - Grade 1 Group Parent Meeting</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February 3rd - 14th - Winter Break</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6" name="Google Shape;66;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7" name="Google Shape;67;p13"/>
          <p:cNvPicPr preferRelativeResize="0"/>
          <p:nvPr/>
        </p:nvPicPr>
        <p:blipFill>
          <a:blip r:embed="rId4">
            <a:alphaModFix/>
          </a:blip>
          <a:stretch>
            <a:fillRect/>
          </a:stretch>
        </p:blipFill>
        <p:spPr>
          <a:xfrm>
            <a:off x="162663" y="7313425"/>
            <a:ext cx="2440525" cy="1628999"/>
          </a:xfrm>
          <a:prstGeom prst="rect">
            <a:avLst/>
          </a:prstGeom>
          <a:noFill/>
          <a:ln>
            <a:noFill/>
          </a:ln>
        </p:spPr>
      </p:pic>
      <p:pic>
        <p:nvPicPr>
          <p:cNvPr id="68" name="Google Shape;68;p13"/>
          <p:cNvPicPr preferRelativeResize="0"/>
          <p:nvPr/>
        </p:nvPicPr>
        <p:blipFill rotWithShape="1">
          <a:blip r:embed="rId5">
            <a:alphaModFix/>
          </a:blip>
          <a:srcRect b="0" l="0" r="0" t="6629"/>
          <a:stretch/>
        </p:blipFill>
        <p:spPr>
          <a:xfrm>
            <a:off x="2701937" y="8019650"/>
            <a:ext cx="2369100" cy="1706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