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</p:sldIdLst>
  <p:sldSz cy="9906000" cx="6858000"/>
  <p:notesSz cx="6797675" cy="9928225"/>
  <p:embeddedFontLst>
    <p:embeddedFont>
      <p:font typeface="Tahoma"/>
      <p:regular r:id="rId7"/>
      <p:bold r:id="rId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GoogleSlidesCustomDataVersion2">
      <go:slidesCustomData xmlns:go="http://customooxmlschemas.google.com/" r:id="rId9" roundtripDataSignature="AMtx7mif4KHt+g3mzMJCAMZvZa0kNyFbY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120" orient="horz"/>
        <p:guide pos="216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customschemas.google.com/relationships/presentationmetadata" Target="meta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Tahoma-regular.fntdata"/><Relationship Id="rId8" Type="http://schemas.openxmlformats.org/officeDocument/2006/relationships/font" Target="fonts/Tahoma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46400" cy="498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49688" y="0"/>
            <a:ext cx="2946400" cy="498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2239963" y="1241425"/>
            <a:ext cx="2317750" cy="33496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79450" y="4778375"/>
            <a:ext cx="5438775" cy="39084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9429750"/>
            <a:ext cx="2946400" cy="49847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pl-PL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/>
          <p:nvPr>
            <p:ph idx="2" type="sldImg"/>
          </p:nvPr>
        </p:nvSpPr>
        <p:spPr>
          <a:xfrm>
            <a:off x="2239963" y="1241425"/>
            <a:ext cx="2317800" cy="33495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6" name="Google Shape;86;p1:notes"/>
          <p:cNvSpPr txBox="1"/>
          <p:nvPr>
            <p:ph idx="1" type="body"/>
          </p:nvPr>
        </p:nvSpPr>
        <p:spPr>
          <a:xfrm>
            <a:off x="679450" y="4778375"/>
            <a:ext cx="5438700" cy="3908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87" name="Google Shape;87;p1:notes"/>
          <p:cNvSpPr txBox="1"/>
          <p:nvPr>
            <p:ph idx="12" type="sldNum"/>
          </p:nvPr>
        </p:nvSpPr>
        <p:spPr>
          <a:xfrm>
            <a:off x="3849688" y="9429750"/>
            <a:ext cx="2946300" cy="498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ajd tytułowy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/>
          <p:nvPr>
            <p:ph type="ctrTitle"/>
          </p:nvPr>
        </p:nvSpPr>
        <p:spPr>
          <a:xfrm>
            <a:off x="514350" y="3077283"/>
            <a:ext cx="5829300" cy="212336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3"/>
          <p:cNvSpPr txBox="1"/>
          <p:nvPr>
            <p:ph idx="1" type="subTitle"/>
          </p:nvPr>
        </p:nvSpPr>
        <p:spPr>
          <a:xfrm>
            <a:off x="1028700" y="5613400"/>
            <a:ext cx="4800600" cy="253153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8" name="Google Shape;18;p3"/>
          <p:cNvSpPr txBox="1"/>
          <p:nvPr>
            <p:ph idx="10" type="dt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1" type="ftr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2" type="sldNum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ytuł i tekst pionowy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2"/>
          <p:cNvSpPr txBox="1"/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2"/>
          <p:cNvSpPr txBox="1"/>
          <p:nvPr>
            <p:ph idx="1" type="body"/>
          </p:nvPr>
        </p:nvSpPr>
        <p:spPr>
          <a:xfrm rot="5400000">
            <a:off x="160249" y="2494053"/>
            <a:ext cx="6537502" cy="6172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12"/>
          <p:cNvSpPr txBox="1"/>
          <p:nvPr>
            <p:ph idx="10" type="dt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1" type="ftr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2" type="sldNum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ytuł pionowy i tekst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3"/>
          <p:cNvSpPr txBox="1"/>
          <p:nvPr>
            <p:ph type="title"/>
          </p:nvPr>
        </p:nvSpPr>
        <p:spPr>
          <a:xfrm rot="5400000">
            <a:off x="1517474" y="3851277"/>
            <a:ext cx="8452202" cy="15430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3"/>
          <p:cNvSpPr txBox="1"/>
          <p:nvPr>
            <p:ph idx="1" type="body"/>
          </p:nvPr>
        </p:nvSpPr>
        <p:spPr>
          <a:xfrm rot="5400000">
            <a:off x="-1625776" y="2365377"/>
            <a:ext cx="8452202" cy="4514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13"/>
          <p:cNvSpPr txBox="1"/>
          <p:nvPr>
            <p:ph idx="10" type="dt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3"/>
          <p:cNvSpPr txBox="1"/>
          <p:nvPr>
            <p:ph idx="11" type="ftr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13"/>
          <p:cNvSpPr txBox="1"/>
          <p:nvPr>
            <p:ph idx="12" type="sldNum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ytuł i zawartość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/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" type="body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4"/>
          <p:cNvSpPr txBox="1"/>
          <p:nvPr>
            <p:ph idx="10" type="dt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1" type="ftr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2" type="sldNum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agłówek sekcji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/>
          <p:nvPr>
            <p:ph type="title"/>
          </p:nvPr>
        </p:nvSpPr>
        <p:spPr>
          <a:xfrm>
            <a:off x="541735" y="6365522"/>
            <a:ext cx="5829300" cy="196744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5"/>
          <p:cNvSpPr txBox="1"/>
          <p:nvPr>
            <p:ph idx="1" type="body"/>
          </p:nvPr>
        </p:nvSpPr>
        <p:spPr>
          <a:xfrm>
            <a:off x="541735" y="4198587"/>
            <a:ext cx="5829300" cy="216693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5"/>
          <p:cNvSpPr txBox="1"/>
          <p:nvPr>
            <p:ph idx="10" type="dt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1" type="ftr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12" type="sldNum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wa elementy zawartości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/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6"/>
          <p:cNvSpPr txBox="1"/>
          <p:nvPr>
            <p:ph idx="1" type="body"/>
          </p:nvPr>
        </p:nvSpPr>
        <p:spPr>
          <a:xfrm>
            <a:off x="342900" y="2311402"/>
            <a:ext cx="3028950" cy="65375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6" name="Google Shape;36;p6"/>
          <p:cNvSpPr txBox="1"/>
          <p:nvPr>
            <p:ph idx="2" type="body"/>
          </p:nvPr>
        </p:nvSpPr>
        <p:spPr>
          <a:xfrm>
            <a:off x="3486150" y="2311402"/>
            <a:ext cx="3028950" cy="65375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7" name="Google Shape;37;p6"/>
          <p:cNvSpPr txBox="1"/>
          <p:nvPr>
            <p:ph idx="10" type="dt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1" type="ftr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6"/>
          <p:cNvSpPr txBox="1"/>
          <p:nvPr>
            <p:ph idx="12" type="sldNum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orównanie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/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7"/>
          <p:cNvSpPr txBox="1"/>
          <p:nvPr>
            <p:ph idx="1" type="body"/>
          </p:nvPr>
        </p:nvSpPr>
        <p:spPr>
          <a:xfrm>
            <a:off x="342900" y="2217385"/>
            <a:ext cx="3030141" cy="92410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7"/>
          <p:cNvSpPr txBox="1"/>
          <p:nvPr>
            <p:ph idx="2" type="body"/>
          </p:nvPr>
        </p:nvSpPr>
        <p:spPr>
          <a:xfrm>
            <a:off x="342900" y="3141486"/>
            <a:ext cx="3030141" cy="570741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4" name="Google Shape;44;p7"/>
          <p:cNvSpPr txBox="1"/>
          <p:nvPr>
            <p:ph idx="3" type="body"/>
          </p:nvPr>
        </p:nvSpPr>
        <p:spPr>
          <a:xfrm>
            <a:off x="3483770" y="2217385"/>
            <a:ext cx="3031331" cy="92410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7"/>
          <p:cNvSpPr txBox="1"/>
          <p:nvPr>
            <p:ph idx="4" type="body"/>
          </p:nvPr>
        </p:nvSpPr>
        <p:spPr>
          <a:xfrm>
            <a:off x="3483770" y="3141486"/>
            <a:ext cx="3031331" cy="570741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6" name="Google Shape;46;p7"/>
          <p:cNvSpPr txBox="1"/>
          <p:nvPr>
            <p:ph idx="10" type="dt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1" type="ftr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2" type="sldNum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ylko tytuł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/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8"/>
          <p:cNvSpPr txBox="1"/>
          <p:nvPr>
            <p:ph idx="10" type="dt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1" type="ftr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2" type="sldNum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usty" type="blank">
  <p:cSld name="BLANK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idx="10" type="dt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9"/>
          <p:cNvSpPr txBox="1"/>
          <p:nvPr>
            <p:ph idx="11" type="ftr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9"/>
          <p:cNvSpPr txBox="1"/>
          <p:nvPr>
            <p:ph idx="12" type="sldNum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Zawartość z podpisem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0"/>
          <p:cNvSpPr txBox="1"/>
          <p:nvPr>
            <p:ph type="title"/>
          </p:nvPr>
        </p:nvSpPr>
        <p:spPr>
          <a:xfrm>
            <a:off x="342901" y="394406"/>
            <a:ext cx="2256235" cy="167851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0"/>
          <p:cNvSpPr txBox="1"/>
          <p:nvPr>
            <p:ph idx="1" type="body"/>
          </p:nvPr>
        </p:nvSpPr>
        <p:spPr>
          <a:xfrm>
            <a:off x="2681288" y="394406"/>
            <a:ext cx="3833813" cy="84544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1" name="Google Shape;61;p10"/>
          <p:cNvSpPr txBox="1"/>
          <p:nvPr>
            <p:ph idx="2" type="body"/>
          </p:nvPr>
        </p:nvSpPr>
        <p:spPr>
          <a:xfrm>
            <a:off x="342901" y="2072923"/>
            <a:ext cx="2256235" cy="67759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2" name="Google Shape;62;p10"/>
          <p:cNvSpPr txBox="1"/>
          <p:nvPr>
            <p:ph idx="10" type="dt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"/>
          <p:cNvSpPr txBox="1"/>
          <p:nvPr>
            <p:ph idx="11" type="ftr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0"/>
          <p:cNvSpPr txBox="1"/>
          <p:nvPr>
            <p:ph idx="12" type="sldNum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braz z podpisem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1"/>
          <p:cNvSpPr txBox="1"/>
          <p:nvPr>
            <p:ph type="title"/>
          </p:nvPr>
        </p:nvSpPr>
        <p:spPr>
          <a:xfrm>
            <a:off x="1344216" y="6934201"/>
            <a:ext cx="4114800" cy="8186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1"/>
          <p:cNvSpPr/>
          <p:nvPr>
            <p:ph idx="2" type="pic"/>
          </p:nvPr>
        </p:nvSpPr>
        <p:spPr>
          <a:xfrm>
            <a:off x="1344216" y="885119"/>
            <a:ext cx="4114800" cy="5943600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1"/>
          <p:cNvSpPr txBox="1"/>
          <p:nvPr>
            <p:ph idx="1" type="body"/>
          </p:nvPr>
        </p:nvSpPr>
        <p:spPr>
          <a:xfrm>
            <a:off x="1344216" y="7752823"/>
            <a:ext cx="4114800" cy="11625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9" name="Google Shape;69;p11"/>
          <p:cNvSpPr txBox="1"/>
          <p:nvPr>
            <p:ph idx="10" type="dt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1" type="ftr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2" type="sldNum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2"/>
          <p:cNvSpPr txBox="1"/>
          <p:nvPr>
            <p:ph idx="1" type="body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2"/>
          <p:cNvSpPr txBox="1"/>
          <p:nvPr>
            <p:ph idx="10" type="dt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1" type="ftr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"/>
          <p:cNvSpPr txBox="1"/>
          <p:nvPr>
            <p:ph idx="1" type="subTitle"/>
          </p:nvPr>
        </p:nvSpPr>
        <p:spPr>
          <a:xfrm>
            <a:off x="431238" y="1990360"/>
            <a:ext cx="6138000" cy="360000"/>
          </a:xfrm>
          <a:prstGeom prst="rect">
            <a:avLst/>
          </a:pr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rmAutofit lnSpcReduction="2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</a:pPr>
            <a:r>
              <a:rPr b="1" lang="pl-PL" sz="1000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BLOKI TEMATYCZNE</a:t>
            </a:r>
            <a:endParaRPr/>
          </a:p>
        </p:txBody>
      </p:sp>
      <p:sp>
        <p:nvSpPr>
          <p:cNvPr id="90" name="Google Shape;90;p1"/>
          <p:cNvSpPr txBox="1"/>
          <p:nvPr/>
        </p:nvSpPr>
        <p:spPr>
          <a:xfrm>
            <a:off x="431250" y="2304650"/>
            <a:ext cx="6138000" cy="5568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0" i="0" lang="pl-PL" sz="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- Zioła </a:t>
            </a:r>
            <a:endParaRPr b="0" i="0" sz="800" u="none" cap="none" strike="noStrik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0" i="0" lang="pl-PL" sz="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- </a:t>
            </a:r>
            <a:r>
              <a:rPr lang="pl-PL" sz="8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Hałas</a:t>
            </a:r>
            <a:endParaRPr b="0" i="0" sz="800" u="none" cap="none" strike="noStrik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0" i="0" lang="pl-PL" sz="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- </a:t>
            </a:r>
            <a:r>
              <a:rPr lang="pl-PL" sz="8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Święta Bożego Narodzenia</a:t>
            </a:r>
            <a:endParaRPr b="0" i="0" sz="800" u="none" cap="none" strike="noStrik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91" name="Google Shape;91;p1"/>
          <p:cNvSpPr txBox="1"/>
          <p:nvPr/>
        </p:nvSpPr>
        <p:spPr>
          <a:xfrm>
            <a:off x="409097" y="8649930"/>
            <a:ext cx="3024000" cy="360000"/>
          </a:xfrm>
          <a:prstGeom prst="rect">
            <a:avLst/>
          </a:pr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rial"/>
              <a:buNone/>
            </a:pPr>
            <a:r>
              <a:rPr b="1" i="0" lang="pl-PL" sz="10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PROJEKTY I WYDARZENIA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2" name="Google Shape;92;p1"/>
          <p:cNvSpPr txBox="1"/>
          <p:nvPr/>
        </p:nvSpPr>
        <p:spPr>
          <a:xfrm>
            <a:off x="409100" y="9029700"/>
            <a:ext cx="3024000" cy="828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8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Klasowe Mikołajki. </a:t>
            </a:r>
            <a:endParaRPr sz="8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rtl="0" algn="l">
              <a:lnSpc>
                <a:spcPct val="115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8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Warsztaty robienia bombek. </a:t>
            </a:r>
            <a:endParaRPr sz="8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rtl="0" algn="l">
              <a:lnSpc>
                <a:spcPct val="115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8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Spotkanie świąteczne z rodzicami. </a:t>
            </a:r>
            <a:endParaRPr sz="8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rtl="0" algn="l">
              <a:lnSpc>
                <a:spcPct val="115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8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Pyjama party. Warsztaty ciasteczkowe. </a:t>
            </a:r>
            <a:endParaRPr sz="800"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93" name="Google Shape;93;p1"/>
          <p:cNvSpPr txBox="1"/>
          <p:nvPr/>
        </p:nvSpPr>
        <p:spPr>
          <a:xfrm>
            <a:off x="415338" y="7603238"/>
            <a:ext cx="6160800" cy="360000"/>
          </a:xfrm>
          <a:prstGeom prst="rect">
            <a:avLst/>
          </a:pr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1" i="0" lang="pl-PL" sz="10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ZAPYTAJ MNIE MAMO, ZAPYTAJ MNIE TATO</a:t>
            </a:r>
            <a:endParaRPr b="1" i="0" sz="1000" u="none" cap="none" strike="noStrike">
              <a:solidFill>
                <a:schemeClr val="lt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94" name="Google Shape;94;p1"/>
          <p:cNvSpPr txBox="1"/>
          <p:nvPr/>
        </p:nvSpPr>
        <p:spPr>
          <a:xfrm>
            <a:off x="415650" y="7963250"/>
            <a:ext cx="6160200" cy="6330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800"/>
              <a:t>Zioła w naszym domu. Jak je dzielimy? W jaki sposób wpływają na życie człowieka? Jakie mają właściwości? </a:t>
            </a:r>
            <a:endParaRPr sz="800"/>
          </a:p>
          <a:p>
            <a:pPr indent="0" lvl="0" marL="0" marR="0" rtl="0" algn="l">
              <a:lnSpc>
                <a:spcPct val="115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800"/>
              <a:t>Co to jest hałas i jak wpływa na nasze życie?</a:t>
            </a:r>
            <a:endParaRPr sz="800"/>
          </a:p>
        </p:txBody>
      </p:sp>
      <p:sp>
        <p:nvSpPr>
          <p:cNvPr id="95" name="Google Shape;95;p1"/>
          <p:cNvSpPr txBox="1"/>
          <p:nvPr/>
        </p:nvSpPr>
        <p:spPr>
          <a:xfrm>
            <a:off x="3517950" y="8649925"/>
            <a:ext cx="3058800" cy="360000"/>
          </a:xfrm>
          <a:prstGeom prst="rect">
            <a:avLst/>
          </a:pr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rial"/>
              <a:buNone/>
            </a:pPr>
            <a:r>
              <a:rPr b="1" i="0" lang="pl-PL" sz="10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CO PRZED NAMI…</a:t>
            </a:r>
            <a:endParaRPr b="1" i="0" sz="1000" u="none" cap="none" strike="noStrike">
              <a:solidFill>
                <a:schemeClr val="lt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96" name="Google Shape;96;p1"/>
          <p:cNvSpPr txBox="1"/>
          <p:nvPr/>
        </p:nvSpPr>
        <p:spPr>
          <a:xfrm>
            <a:off x="3517950" y="9023900"/>
            <a:ext cx="3058800" cy="828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7000"/>
              </a:lnSpc>
              <a:spcBef>
                <a:spcPts val="800"/>
              </a:spcBef>
              <a:spcAft>
                <a:spcPts val="8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8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Przerwa świąteczna. </a:t>
            </a:r>
            <a:endParaRPr b="0" i="0" sz="800" u="none" cap="none" strike="noStrik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97" name="Google Shape;97;p1"/>
          <p:cNvSpPr txBox="1"/>
          <p:nvPr/>
        </p:nvSpPr>
        <p:spPr>
          <a:xfrm>
            <a:off x="372757" y="1724188"/>
            <a:ext cx="61293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1" i="0" lang="pl-PL" sz="10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KLASA: </a:t>
            </a:r>
            <a:r>
              <a:rPr b="1" lang="pl-PL" sz="10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II</a:t>
            </a:r>
            <a:r>
              <a:rPr b="1" i="0" lang="pl-PL" sz="10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| MIESIĄC: grudzień| NAUCZYCIEL: </a:t>
            </a:r>
            <a:r>
              <a:rPr b="1" lang="pl-PL" sz="10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Anna Kerdelewicz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" name="Google Shape;98;p1"/>
          <p:cNvSpPr txBox="1"/>
          <p:nvPr/>
        </p:nvSpPr>
        <p:spPr>
          <a:xfrm>
            <a:off x="422402" y="2937415"/>
            <a:ext cx="6155700" cy="360000"/>
          </a:xfrm>
          <a:prstGeom prst="rect">
            <a:avLst/>
          </a:pr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rial"/>
              <a:buNone/>
            </a:pPr>
            <a:r>
              <a:rPr b="1" i="0" lang="pl-PL" sz="10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NAJWAŻNIEJSZE ZAGADNIENIA W RAMACH EDUKACJI</a:t>
            </a:r>
            <a:endParaRPr b="1" i="0" sz="1000" u="none" cap="none" strike="noStrike">
              <a:solidFill>
                <a:schemeClr val="lt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99" name="Google Shape;99;p1"/>
          <p:cNvSpPr txBox="1"/>
          <p:nvPr/>
        </p:nvSpPr>
        <p:spPr>
          <a:xfrm>
            <a:off x="421050" y="3645125"/>
            <a:ext cx="3024000" cy="11157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800"/>
              <a:t>Sztuka pisania - życzenia świąteczne.</a:t>
            </a:r>
            <a:endParaRPr sz="800"/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800"/>
              <a:t>Czytanie wybranych tekstów ze zrozumieniem. Udzielanie odpowiedzi do tekstu. </a:t>
            </a:r>
            <a:endParaRPr sz="800"/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800"/>
              <a:t>Rozwijanie zdań. </a:t>
            </a:r>
            <a:endParaRPr sz="800"/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800"/>
              <a:t>Dzielenie wyrazów na sylaby, głoski i litery. </a:t>
            </a:r>
            <a:endParaRPr sz="800"/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800"/>
              <a:t>Części mowy: rzeczowniki. </a:t>
            </a:r>
            <a:endParaRPr sz="800"/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800"/>
              <a:t>Ćwiczenia słownikowe. Powiedzenia.  </a:t>
            </a:r>
            <a:endParaRPr sz="800"/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800"/>
              <a:t>Cechy pamiętnika. Blog. </a:t>
            </a:r>
            <a:endParaRPr sz="800"/>
          </a:p>
        </p:txBody>
      </p:sp>
      <p:sp>
        <p:nvSpPr>
          <p:cNvPr id="100" name="Google Shape;100;p1"/>
          <p:cNvSpPr txBox="1"/>
          <p:nvPr/>
        </p:nvSpPr>
        <p:spPr>
          <a:xfrm>
            <a:off x="417300" y="5110000"/>
            <a:ext cx="3811800" cy="24243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800">
                <a:solidFill>
                  <a:schemeClr val="dk1"/>
                </a:solidFill>
              </a:rPr>
              <a:t>Świat wokół nas. Właściwości ziół. Podział roślin zielarskich na rośliny lecznicze, przyprawy i takie, z których się robi olejki zapachowe. Stosowanie ziół świeżych, jak i suszonych.  </a:t>
            </a:r>
            <a:endParaRPr sz="800">
              <a:solidFill>
                <a:schemeClr val="dk1"/>
              </a:solidFill>
            </a:endParaRPr>
          </a:p>
          <a:p>
            <a:pPr indent="0" lvl="0" marL="0" marR="0" rtl="0" algn="l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800">
                <a:solidFill>
                  <a:schemeClr val="dk1"/>
                </a:solidFill>
              </a:rPr>
              <a:t>Co to jest hałas? Kiedy i dlaczego nam przeszkadza? Źródła hałasu. Kiedy dźwięki odbieramy jako przyjemne? Propozycje miejsc, w których można odpocząć od hałasu. Strefy ciszy. Sposoby ochrony przed hałasem. Kiedy nadawanie głośnych sygnałów służy bezpieczeństwu?</a:t>
            </a:r>
            <a:endParaRPr sz="800">
              <a:solidFill>
                <a:schemeClr val="dk1"/>
              </a:solidFill>
            </a:endParaRPr>
          </a:p>
          <a:p>
            <a:pPr indent="0" lvl="0" marL="0" marR="0" rtl="0" algn="l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800">
                <a:solidFill>
                  <a:schemeClr val="dk1"/>
                </a:solidFill>
              </a:rPr>
              <a:t>Próba programu artystycznego. </a:t>
            </a:r>
            <a:endParaRPr sz="800">
              <a:solidFill>
                <a:schemeClr val="dk1"/>
              </a:solidFill>
            </a:endParaRPr>
          </a:p>
          <a:p>
            <a:pPr indent="0" lvl="0" marL="0" marR="0" rtl="0" algn="l">
              <a:lnSpc>
                <a:spcPct val="107000"/>
              </a:lnSpc>
              <a:spcBef>
                <a:spcPts val="800"/>
              </a:spcBef>
              <a:spcAft>
                <a:spcPts val="8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800">
              <a:solidFill>
                <a:schemeClr val="dk1"/>
              </a:solidFill>
            </a:endParaRPr>
          </a:p>
        </p:txBody>
      </p:sp>
      <p:sp>
        <p:nvSpPr>
          <p:cNvPr id="101" name="Google Shape;101;p1"/>
          <p:cNvSpPr txBox="1"/>
          <p:nvPr/>
        </p:nvSpPr>
        <p:spPr>
          <a:xfrm>
            <a:off x="421047" y="3366445"/>
            <a:ext cx="3024000" cy="2757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rmAutofit lnSpcReduction="20000"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1" i="0" lang="pl-PL" sz="10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POLONISTYCZNA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" name="Google Shape;102;p1"/>
          <p:cNvSpPr txBox="1"/>
          <p:nvPr/>
        </p:nvSpPr>
        <p:spPr>
          <a:xfrm>
            <a:off x="3552875" y="3622000"/>
            <a:ext cx="3006600" cy="114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rmAutofit lnSpcReduction="20000"/>
          </a:bodyPr>
          <a:lstStyle/>
          <a:p>
            <a:pPr indent="0" lvl="0" marL="0" marR="0" rtl="0" algn="just">
              <a:lnSpc>
                <a:spcPct val="115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800">
                <a:solidFill>
                  <a:schemeClr val="dk1"/>
                </a:solidFill>
              </a:rPr>
              <a:t>Zadania z treścią; rozwijające logiczne myślenie. Stosowanie określeń - pół metra, metr, półtora metra. Odcinki. Rysowanie odcinków. Wyrażenia dwumianowane. Co to jest gram, dekagram, kilogram? Rodzaje odważników kilogramowych i dekagramowych; sprawdzanie, ile dag jest w kg; Wieloboki/wielokąty; Jak można budować figury? Mierzenie boków figur. Rysowanie figur o podanej długości boków. Jak dodawać i odejmować liczby dwucyfrowe? Poznanie sposobów. </a:t>
            </a:r>
            <a:endParaRPr b="0" i="0" sz="800" u="none" cap="none" strike="noStrik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03" name="Google Shape;103;p1"/>
          <p:cNvSpPr txBox="1"/>
          <p:nvPr/>
        </p:nvSpPr>
        <p:spPr>
          <a:xfrm>
            <a:off x="3552875" y="3366450"/>
            <a:ext cx="3006600" cy="2700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rmAutofit lnSpcReduction="20000"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1" i="0" lang="pl-PL" sz="10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MATEMATYCZNA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4" name="Google Shape;104;p1"/>
          <p:cNvSpPr txBox="1"/>
          <p:nvPr/>
        </p:nvSpPr>
        <p:spPr>
          <a:xfrm>
            <a:off x="417300" y="4840000"/>
            <a:ext cx="3811800" cy="2700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1" i="0" lang="pl-PL" sz="10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PRZYRODNICZA I SPOŁECZNA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" name="Google Shape;105;p1"/>
          <p:cNvSpPr txBox="1"/>
          <p:nvPr/>
        </p:nvSpPr>
        <p:spPr>
          <a:xfrm>
            <a:off x="4286250" y="5130675"/>
            <a:ext cx="2290500" cy="2403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800">
                <a:solidFill>
                  <a:schemeClr val="dk1"/>
                </a:solidFill>
              </a:rPr>
              <a:t>Praca plastyczna - Dmuchane obrazy. Abstrakcja.</a:t>
            </a:r>
            <a:endParaRPr sz="8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8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Wykonywanie świątecznych kartek - Bałwanek na nartach.</a:t>
            </a:r>
            <a:endParaRPr sz="8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rtl="0" algn="l">
              <a:lnSpc>
                <a:spcPct val="115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8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Praca plastyczna Reniferki. </a:t>
            </a:r>
            <a:endParaRPr sz="8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06" name="Google Shape;106;p1"/>
          <p:cNvSpPr txBox="1"/>
          <p:nvPr/>
        </p:nvSpPr>
        <p:spPr>
          <a:xfrm>
            <a:off x="4286225" y="4864750"/>
            <a:ext cx="2290500" cy="2700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1" i="0" lang="pl-PL" sz="10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PLASTYCZNA I TECHNICZNA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7" name="Google Shape;107;p1"/>
          <p:cNvSpPr txBox="1"/>
          <p:nvPr/>
        </p:nvSpPr>
        <p:spPr>
          <a:xfrm>
            <a:off x="431249" y="193043"/>
            <a:ext cx="41490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pl-PL" sz="20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THE</a:t>
            </a:r>
            <a:r>
              <a:rPr b="1" i="0" lang="pl-PL" sz="2000" u="none" cap="none" strike="noStrike">
                <a:solidFill>
                  <a:srgbClr val="00206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b="1" i="0" lang="pl-PL" sz="20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INTERNATIONAL</a:t>
            </a:r>
            <a:r>
              <a:rPr b="1" i="0" lang="pl-PL" sz="2000" u="none" cap="none" strike="noStrike">
                <a:solidFill>
                  <a:srgbClr val="00206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b="1" i="0" lang="pl-PL" sz="20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SCHOOL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08" name="Google Shape;108;p1"/>
          <p:cNvPicPr preferRelativeResize="0"/>
          <p:nvPr/>
        </p:nvPicPr>
        <p:blipFill rotWithShape="1">
          <a:blip r:embed="rId3">
            <a:alphaModFix/>
          </a:blip>
          <a:srcRect b="30847" l="0" r="0" t="30842"/>
          <a:stretch/>
        </p:blipFill>
        <p:spPr>
          <a:xfrm>
            <a:off x="495350" y="37075"/>
            <a:ext cx="6000794" cy="1724198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logo_IS_owal_2.wmf" id="109" name="Google Shape;109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962043" y="1076697"/>
            <a:ext cx="540000" cy="540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Motyw pakietu Office">
  <a:themeElements>
    <a:clrScheme name="Pakiet 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Motyw pakietu Office">
  <a:themeElements>
    <a:clrScheme name="Pakiet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